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9"/>
  </p:sldMasterIdLst>
  <p:notesMasterIdLst>
    <p:notesMasterId r:id="rId45"/>
  </p:notesMasterIdLst>
  <p:handoutMasterIdLst>
    <p:handoutMasterId r:id="rId46"/>
  </p:handoutMasterIdLst>
  <p:sldIdLst>
    <p:sldId id="280" r:id="rId30"/>
    <p:sldId id="283" r:id="rId31"/>
    <p:sldId id="295" r:id="rId32"/>
    <p:sldId id="299" r:id="rId33"/>
    <p:sldId id="281" r:id="rId34"/>
    <p:sldId id="296" r:id="rId35"/>
    <p:sldId id="284" r:id="rId36"/>
    <p:sldId id="297" r:id="rId37"/>
    <p:sldId id="287" r:id="rId38"/>
    <p:sldId id="298" r:id="rId39"/>
    <p:sldId id="288" r:id="rId40"/>
    <p:sldId id="289" r:id="rId41"/>
    <p:sldId id="290" r:id="rId42"/>
    <p:sldId id="291" r:id="rId43"/>
    <p:sldId id="285" r:id="rId44"/>
  </p:sldIdLst>
  <p:sldSz cx="12192000" cy="6858000"/>
  <p:notesSz cx="6858000" cy="9144000"/>
  <p:embeddedFontLst>
    <p:embeddedFont>
      <p:font typeface="Assistant" pitchFamily="2" charset="-79"/>
      <p:regular r:id="rId47"/>
      <p:bold r:id="rId48"/>
    </p:embeddedFont>
    <p:embeddedFont>
      <p:font typeface="Montserrat ExtraBold" panose="00000900000000000000" pitchFamily="2" charset="0"/>
      <p:bold r:id="rId49"/>
      <p:boldItalic r:id="rId50"/>
    </p:embeddedFont>
    <p:embeddedFont>
      <p:font typeface="Montserrat SemiBold" panose="00000700000000000000" pitchFamily="2" charset="0"/>
      <p:bold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1" autoAdjust="0"/>
    <p:restoredTop sz="81156" autoAdjust="0"/>
  </p:normalViewPr>
  <p:slideViewPr>
    <p:cSldViewPr snapToGrid="0" showGuides="1">
      <p:cViewPr varScale="1">
        <p:scale>
          <a:sx n="52" d="100"/>
          <a:sy n="52" d="100"/>
        </p:scale>
        <p:origin x="8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font" Target="fonts/font3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C155-9CB6-499B-AC57-D300D571700B}" type="datetime1">
              <a:rPr lang="en-GB" smtClean="0"/>
              <a:t>04/09/2024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da-DK" smtClean="0"/>
              <a:t>04-09-2024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94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Godkendt i Folkeoplysningsudvalget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 Undervejs inddraget andre foreningsrepræsentanter (kultur og aftenskoler) samt Specialsport.dk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3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 Undervejs inddraget andre foreningsrepræsentanter (kultur og aftenskoler) samt Specialsport.dk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4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9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2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Godkendt i Folkeoplysningsudvalget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Godkendt i Folkeoplysningsudvalget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3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Afventer fortsat godkendelse i Folkeoplysningsudvalget. 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04/09/2024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9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E03AA1A-E061-46E0-A0B0-791EE9A9CB13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E789A96-6EC3-46AD-9228-96AAE1E63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947028" y="5908796"/>
            <a:ext cx="1615510" cy="502365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844DAE6A-012C-4307-8320-6D9BD0D9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orient="horz" pos="1842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C96D14-E7BA-4836-A439-3BC5869DACF5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114CD-897A-46B0-A9D9-3351AFE55FA9}"/>
              </a:ext>
            </a:extLst>
          </p:cNvPr>
          <p:cNvSpPr txBox="1"/>
          <p:nvPr userDrawn="1"/>
        </p:nvSpPr>
        <p:spPr>
          <a:xfrm>
            <a:off x="10391" y="-237841"/>
            <a:ext cx="7985033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49AB22E-D649-49BA-9454-8E6419ECC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930874"/>
            <a:ext cx="3024000" cy="26992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83456" y="2930874"/>
            <a:ext cx="3024000" cy="269920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4F38662-B2A0-40D9-88F7-79E3914812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86913" y="2930874"/>
            <a:ext cx="3024000" cy="26984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0CF4-635E-4913-B8C9-E24AADFEC70C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390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845" userDrawn="1">
          <p15:clr>
            <a:srgbClr val="F26B43"/>
          </p15:clr>
        </p15:guide>
        <p15:guide id="6" orient="horz" pos="159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Titel og 1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759C3-7F22-4CFF-B3C3-ECEEB068CCFE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8D961-7B2C-4465-A2BB-2B595E2F01E2}"/>
              </a:ext>
            </a:extLst>
          </p:cNvPr>
          <p:cNvSpPr txBox="1"/>
          <p:nvPr userDrawn="1"/>
        </p:nvSpPr>
        <p:spPr>
          <a:xfrm>
            <a:off x="10391" y="-237841"/>
            <a:ext cx="7762009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7" name="Billedepladsholder">
            <a:extLst>
              <a:ext uri="{FF2B5EF4-FFF2-40B4-BE49-F238E27FC236}">
                <a16:creationId xmlns:a16="http://schemas.microsoft.com/office/drawing/2014/main" id="{0BAB93EC-C178-4AAB-92EC-63A0BA67B3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434774-8FF1-4896-800B-8BA189F6B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660073"/>
            <a:ext cx="10031999" cy="729262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666FB-6277-4B54-B606-F5C439C34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793320"/>
            <a:ext cx="10031999" cy="1835956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D5F2A-D1FA-4CF9-943C-ACB5DA643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2BB0-6463-4A05-8E15-FCAE95214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47EA-787A-425B-B43B-FA402FE70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529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orient="horz" pos="2140" userDrawn="1">
          <p15:clr>
            <a:srgbClr val="F26B43"/>
          </p15:clr>
        </p15:guide>
        <p15:guide id="3" orient="horz" pos="1674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7272EE-2D76-4C34-A874-A41591C20F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105275" cy="6858000"/>
          </a:xfrm>
          <a:custGeom>
            <a:avLst/>
            <a:gdLst>
              <a:gd name="connsiteX0" fmla="*/ 0 w 4105275"/>
              <a:gd name="connsiteY0" fmla="*/ 0 h 6858000"/>
              <a:gd name="connsiteX1" fmla="*/ 4105275 w 4105275"/>
              <a:gd name="connsiteY1" fmla="*/ 0 h 6858000"/>
              <a:gd name="connsiteX2" fmla="*/ 4105275 w 4105275"/>
              <a:gd name="connsiteY2" fmla="*/ 6339652 h 6858000"/>
              <a:gd name="connsiteX3" fmla="*/ 4088356 w 4105275"/>
              <a:gd name="connsiteY3" fmla="*/ 6336704 h 6858000"/>
              <a:gd name="connsiteX4" fmla="*/ 3162541 w 4105275"/>
              <a:gd name="connsiteY4" fmla="*/ 6178377 h 6858000"/>
              <a:gd name="connsiteX5" fmla="*/ 2837421 w 4105275"/>
              <a:gd name="connsiteY5" fmla="*/ 6123344 h 6858000"/>
              <a:gd name="connsiteX6" fmla="*/ 2828108 w 4105275"/>
              <a:gd name="connsiteY6" fmla="*/ 6121778 h 6858000"/>
              <a:gd name="connsiteX7" fmla="*/ 1221304 w 4105275"/>
              <a:gd name="connsiteY7" fmla="*/ 5889453 h 6858000"/>
              <a:gd name="connsiteX8" fmla="*/ 834 w 4105275"/>
              <a:gd name="connsiteY8" fmla="*/ 5970140 h 6858000"/>
              <a:gd name="connsiteX9" fmla="*/ 834 w 4105275"/>
              <a:gd name="connsiteY9" fmla="*/ 5983263 h 6858000"/>
              <a:gd name="connsiteX10" fmla="*/ 801527 w 4105275"/>
              <a:gd name="connsiteY10" fmla="*/ 5883949 h 6858000"/>
              <a:gd name="connsiteX11" fmla="*/ 1219102 w 4105275"/>
              <a:gd name="connsiteY11" fmla="*/ 5901856 h 6858000"/>
              <a:gd name="connsiteX12" fmla="*/ 2825864 w 4105275"/>
              <a:gd name="connsiteY12" fmla="*/ 6134054 h 6858000"/>
              <a:gd name="connsiteX13" fmla="*/ 3160298 w 4105275"/>
              <a:gd name="connsiteY13" fmla="*/ 6190781 h 6858000"/>
              <a:gd name="connsiteX14" fmla="*/ 4082017 w 4105275"/>
              <a:gd name="connsiteY14" fmla="*/ 6348335 h 6858000"/>
              <a:gd name="connsiteX15" fmla="*/ 4105275 w 4105275"/>
              <a:gd name="connsiteY15" fmla="*/ 6352388 h 6858000"/>
              <a:gd name="connsiteX16" fmla="*/ 4105275 w 4105275"/>
              <a:gd name="connsiteY16" fmla="*/ 6858000 h 6858000"/>
              <a:gd name="connsiteX17" fmla="*/ 0 w 4105275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5275" h="6858000">
                <a:moveTo>
                  <a:pt x="0" y="0"/>
                </a:moveTo>
                <a:lnTo>
                  <a:pt x="4105275" y="0"/>
                </a:lnTo>
                <a:lnTo>
                  <a:pt x="4105275" y="6339652"/>
                </a:lnTo>
                <a:lnTo>
                  <a:pt x="4088356" y="6336704"/>
                </a:lnTo>
                <a:cubicBezTo>
                  <a:pt x="3798356" y="6286412"/>
                  <a:pt x="3490159" y="6233517"/>
                  <a:pt x="3162541" y="6178377"/>
                </a:cubicBezTo>
                <a:cubicBezTo>
                  <a:pt x="3051148" y="6159638"/>
                  <a:pt x="2942775" y="6141293"/>
                  <a:pt x="2837421" y="6123344"/>
                </a:cubicBezTo>
                <a:lnTo>
                  <a:pt x="2828108" y="6121778"/>
                </a:lnTo>
                <a:cubicBezTo>
                  <a:pt x="2212581" y="6017003"/>
                  <a:pt x="1680874" y="5926537"/>
                  <a:pt x="1221304" y="5889453"/>
                </a:cubicBezTo>
                <a:cubicBezTo>
                  <a:pt x="727570" y="5849659"/>
                  <a:pt x="340262" y="5875144"/>
                  <a:pt x="834" y="5970140"/>
                </a:cubicBezTo>
                <a:lnTo>
                  <a:pt x="834" y="5983263"/>
                </a:lnTo>
                <a:cubicBezTo>
                  <a:pt x="237901" y="5916419"/>
                  <a:pt x="497912" y="5883949"/>
                  <a:pt x="801527" y="5883949"/>
                </a:cubicBezTo>
                <a:cubicBezTo>
                  <a:pt x="932125" y="5883949"/>
                  <a:pt x="1070767" y="5889961"/>
                  <a:pt x="1219102" y="5901856"/>
                </a:cubicBezTo>
                <a:cubicBezTo>
                  <a:pt x="1678589" y="5938813"/>
                  <a:pt x="2210253" y="6029280"/>
                  <a:pt x="2825864" y="6134054"/>
                </a:cubicBezTo>
                <a:cubicBezTo>
                  <a:pt x="2933899" y="6152484"/>
                  <a:pt x="3045377" y="6171392"/>
                  <a:pt x="3160298" y="6190781"/>
                </a:cubicBezTo>
                <a:cubicBezTo>
                  <a:pt x="3485609" y="6245412"/>
                  <a:pt x="3792631" y="6298128"/>
                  <a:pt x="4082017" y="6348335"/>
                </a:cubicBezTo>
                <a:lnTo>
                  <a:pt x="4105275" y="6352388"/>
                </a:lnTo>
                <a:lnTo>
                  <a:pt x="41052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108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D6D9-7F9D-4461-876A-4F2E2E20D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800" y="1337187"/>
            <a:ext cx="6529200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2800" y="2929274"/>
            <a:ext cx="3024000" cy="27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85600" y="2929274"/>
            <a:ext cx="3024000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2240A-47AC-44E8-AA37-14D69DD79E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801" y="308254"/>
            <a:ext cx="3026088" cy="98342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billedtekst</a:t>
            </a:r>
            <a:endParaRPr lang="da-DK"/>
          </a:p>
          <a:p>
            <a:pPr lvl="1"/>
            <a:r>
              <a:rPr lang="da-DK" noProof="0" dirty="0"/>
              <a:t>2</a:t>
            </a:r>
            <a:endParaRPr lang="da-DK"/>
          </a:p>
          <a:p>
            <a:pPr lvl="2"/>
            <a:r>
              <a:rPr lang="da-DK" noProof="0" dirty="0"/>
              <a:t>3</a:t>
            </a:r>
            <a:endParaRPr lang="da-DK"/>
          </a:p>
          <a:p>
            <a:pPr lvl="3"/>
            <a:r>
              <a:rPr lang="da-DK" noProof="0" dirty="0"/>
              <a:t>4</a:t>
            </a:r>
            <a:endParaRPr lang="da-DK"/>
          </a:p>
          <a:p>
            <a:pPr lvl="4"/>
            <a:r>
              <a:rPr lang="da-DK" noProof="0" dirty="0"/>
              <a:t>5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D2C5-A47E-4877-891D-360A2D9718CF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AD0D3-EB85-4EF9-824F-500F8BA4E4B6}"/>
              </a:ext>
            </a:extLst>
          </p:cNvPr>
          <p:cNvSpPr txBox="1"/>
          <p:nvPr userDrawn="1"/>
        </p:nvSpPr>
        <p:spPr>
          <a:xfrm>
            <a:off x="4578350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40ADB-9976-400A-B907-3FAE68756053}"/>
              </a:ext>
            </a:extLst>
          </p:cNvPr>
          <p:cNvSpPr txBox="1"/>
          <p:nvPr userDrawn="1"/>
        </p:nvSpPr>
        <p:spPr>
          <a:xfrm>
            <a:off x="10391" y="-237841"/>
            <a:ext cx="769510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33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597" userDrawn="1">
          <p15:clr>
            <a:srgbClr val="F26B43"/>
          </p15:clr>
        </p15:guide>
        <p15:guide id="6" orient="horz" pos="1842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291E90-691B-4D4F-8183-182A892F5AC6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002"/>
            <a:ext cx="10031999" cy="70121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467212"/>
            <a:ext cx="10031999" cy="4162871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5" userDrawn="1">
          <p15:clr>
            <a:srgbClr val="F26B43"/>
          </p15:clr>
        </p15:guide>
        <p15:guide id="2" orient="horz" pos="48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(venstre)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6240462" y="0"/>
            <a:ext cx="5952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5" name="Bølge">
            <a:extLst>
              <a:ext uri="{FF2B5EF4-FFF2-40B4-BE49-F238E27FC236}">
                <a16:creationId xmlns:a16="http://schemas.microsoft.com/office/drawing/2014/main" id="{D452460B-30A0-4BD0-BD50-149F20DB2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53107D-E008-40E6-AF6D-9C9EE3E94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240463" cy="6858000"/>
          </a:xfrm>
          <a:custGeom>
            <a:avLst/>
            <a:gdLst>
              <a:gd name="connsiteX0" fmla="*/ 0 w 6240463"/>
              <a:gd name="connsiteY0" fmla="*/ 0 h 6858000"/>
              <a:gd name="connsiteX1" fmla="*/ 6240463 w 6240463"/>
              <a:gd name="connsiteY1" fmla="*/ 0 h 6858000"/>
              <a:gd name="connsiteX2" fmla="*/ 6240463 w 6240463"/>
              <a:gd name="connsiteY2" fmla="*/ 6709058 h 6858000"/>
              <a:gd name="connsiteX3" fmla="*/ 6193175 w 6240463"/>
              <a:gd name="connsiteY3" fmla="*/ 6701400 h 6858000"/>
              <a:gd name="connsiteX4" fmla="*/ 4904982 w 6240463"/>
              <a:gd name="connsiteY4" fmla="*/ 6479410 h 6858000"/>
              <a:gd name="connsiteX5" fmla="*/ 3162542 w 6240463"/>
              <a:gd name="connsiteY5" fmla="*/ 6178377 h 6858000"/>
              <a:gd name="connsiteX6" fmla="*/ 2837422 w 6240463"/>
              <a:gd name="connsiteY6" fmla="*/ 6123344 h 6858000"/>
              <a:gd name="connsiteX7" fmla="*/ 2828109 w 6240463"/>
              <a:gd name="connsiteY7" fmla="*/ 6121778 h 6858000"/>
              <a:gd name="connsiteX8" fmla="*/ 1221305 w 6240463"/>
              <a:gd name="connsiteY8" fmla="*/ 5889453 h 6858000"/>
              <a:gd name="connsiteX9" fmla="*/ 835 w 6240463"/>
              <a:gd name="connsiteY9" fmla="*/ 5970140 h 6858000"/>
              <a:gd name="connsiteX10" fmla="*/ 835 w 6240463"/>
              <a:gd name="connsiteY10" fmla="*/ 5983263 h 6858000"/>
              <a:gd name="connsiteX11" fmla="*/ 801528 w 6240463"/>
              <a:gd name="connsiteY11" fmla="*/ 5883949 h 6858000"/>
              <a:gd name="connsiteX12" fmla="*/ 1219103 w 6240463"/>
              <a:gd name="connsiteY12" fmla="*/ 5901856 h 6858000"/>
              <a:gd name="connsiteX13" fmla="*/ 2825865 w 6240463"/>
              <a:gd name="connsiteY13" fmla="*/ 6134054 h 6858000"/>
              <a:gd name="connsiteX14" fmla="*/ 3160299 w 6240463"/>
              <a:gd name="connsiteY14" fmla="*/ 6190781 h 6858000"/>
              <a:gd name="connsiteX15" fmla="*/ 4897913 w 6240463"/>
              <a:gd name="connsiteY15" fmla="*/ 6490840 h 6858000"/>
              <a:gd name="connsiteX16" fmla="*/ 4902612 w 6240463"/>
              <a:gd name="connsiteY16" fmla="*/ 6491686 h 6858000"/>
              <a:gd name="connsiteX17" fmla="*/ 6133967 w 6240463"/>
              <a:gd name="connsiteY17" fmla="*/ 6704316 h 6858000"/>
              <a:gd name="connsiteX18" fmla="*/ 6240463 w 6240463"/>
              <a:gd name="connsiteY18" fmla="*/ 6721718 h 6858000"/>
              <a:gd name="connsiteX19" fmla="*/ 6240463 w 6240463"/>
              <a:gd name="connsiteY19" fmla="*/ 6858000 h 6858000"/>
              <a:gd name="connsiteX20" fmla="*/ 0 w 6240463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40463" h="6858000">
                <a:moveTo>
                  <a:pt x="0" y="0"/>
                </a:moveTo>
                <a:lnTo>
                  <a:pt x="6240463" y="0"/>
                </a:lnTo>
                <a:lnTo>
                  <a:pt x="6240463" y="6709058"/>
                </a:lnTo>
                <a:lnTo>
                  <a:pt x="6193175" y="6701400"/>
                </a:lnTo>
                <a:cubicBezTo>
                  <a:pt x="5806810" y="6637620"/>
                  <a:pt x="5380513" y="6562828"/>
                  <a:pt x="4904982" y="6479410"/>
                </a:cubicBezTo>
                <a:cubicBezTo>
                  <a:pt x="4395331" y="6389959"/>
                  <a:pt x="3817778" y="6288656"/>
                  <a:pt x="3162542" y="6178377"/>
                </a:cubicBezTo>
                <a:cubicBezTo>
                  <a:pt x="3051151" y="6159637"/>
                  <a:pt x="2942777" y="6141293"/>
                  <a:pt x="2837422" y="6123344"/>
                </a:cubicBezTo>
                <a:lnTo>
                  <a:pt x="2828109" y="6121778"/>
                </a:lnTo>
                <a:cubicBezTo>
                  <a:pt x="2212582" y="6017003"/>
                  <a:pt x="1680875" y="5926537"/>
                  <a:pt x="1221305" y="5889453"/>
                </a:cubicBezTo>
                <a:cubicBezTo>
                  <a:pt x="727571" y="5849659"/>
                  <a:pt x="340263" y="5875144"/>
                  <a:pt x="835" y="5970140"/>
                </a:cubicBezTo>
                <a:lnTo>
                  <a:pt x="835" y="5983263"/>
                </a:lnTo>
                <a:cubicBezTo>
                  <a:pt x="237902" y="5916419"/>
                  <a:pt x="497913" y="5883949"/>
                  <a:pt x="801528" y="5883949"/>
                </a:cubicBezTo>
                <a:cubicBezTo>
                  <a:pt x="932126" y="5883949"/>
                  <a:pt x="1070768" y="5889961"/>
                  <a:pt x="1219103" y="5901856"/>
                </a:cubicBezTo>
                <a:cubicBezTo>
                  <a:pt x="1678590" y="5938813"/>
                  <a:pt x="2210254" y="6029280"/>
                  <a:pt x="2825865" y="6134054"/>
                </a:cubicBezTo>
                <a:cubicBezTo>
                  <a:pt x="2933900" y="6152482"/>
                  <a:pt x="3045376" y="6171392"/>
                  <a:pt x="3160299" y="6190781"/>
                </a:cubicBezTo>
                <a:cubicBezTo>
                  <a:pt x="3810920" y="6300043"/>
                  <a:pt x="4388389" y="6401643"/>
                  <a:pt x="4897913" y="6490840"/>
                </a:cubicBezTo>
                <a:lnTo>
                  <a:pt x="4902612" y="6491686"/>
                </a:lnTo>
                <a:cubicBezTo>
                  <a:pt x="5357293" y="6571464"/>
                  <a:pt x="5764201" y="6642859"/>
                  <a:pt x="6133967" y="6704316"/>
                </a:cubicBezTo>
                <a:lnTo>
                  <a:pt x="6240463" y="6721718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5125" y="1433513"/>
            <a:ext cx="4395788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4.9.2024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A2BBC-EA22-4F87-B6BE-8065DE374F4D}"/>
              </a:ext>
            </a:extLst>
          </p:cNvPr>
          <p:cNvSpPr txBox="1"/>
          <p:nvPr userDrawn="1"/>
        </p:nvSpPr>
        <p:spPr>
          <a:xfrm>
            <a:off x="6240462" y="6904800"/>
            <a:ext cx="59515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9BE6D-9CFC-41F4-A1AB-6BD295890A59}"/>
              </a:ext>
            </a:extLst>
          </p:cNvPr>
          <p:cNvSpPr txBox="1"/>
          <p:nvPr userDrawn="1"/>
        </p:nvSpPr>
        <p:spPr>
          <a:xfrm>
            <a:off x="10391" y="-237841"/>
            <a:ext cx="78177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48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2" name="Bølge">
            <a:extLst>
              <a:ext uri="{FF2B5EF4-FFF2-40B4-BE49-F238E27FC236}">
                <a16:creationId xmlns:a16="http://schemas.microsoft.com/office/drawing/2014/main" id="{E016D23C-A3E5-4A5C-9873-A475F293B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9600" y="0"/>
            <a:ext cx="7772400" cy="5200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1" y="1433513"/>
            <a:ext cx="2863661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4.9.2024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0C610-B8C0-478C-B886-DB998BD5AD00}"/>
              </a:ext>
            </a:extLst>
          </p:cNvPr>
          <p:cNvSpPr txBox="1"/>
          <p:nvPr userDrawn="1"/>
        </p:nvSpPr>
        <p:spPr>
          <a:xfrm>
            <a:off x="4419601" y="-237841"/>
            <a:ext cx="7733784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E52F0-8128-4E4F-AA06-50D8F0CA6246}"/>
              </a:ext>
            </a:extLst>
          </p:cNvPr>
          <p:cNvSpPr txBox="1"/>
          <p:nvPr userDrawn="1"/>
        </p:nvSpPr>
        <p:spPr>
          <a:xfrm>
            <a:off x="11151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2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2484" userDrawn="1">
          <p15:clr>
            <a:srgbClr val="F26B43"/>
          </p15:clr>
        </p15:guide>
        <p15:guide id="3" pos="2784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-ø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0C6ABB3-2D6D-4067-A145-983686DFA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4" name="Bølge">
            <a:extLst>
              <a:ext uri="{FF2B5EF4-FFF2-40B4-BE49-F238E27FC236}">
                <a16:creationId xmlns:a16="http://schemas.microsoft.com/office/drawing/2014/main" id="{AA30B32F-DCE9-4831-B411-994E68F1E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1" name="Picture Placeholder top">
            <a:extLst>
              <a:ext uri="{FF2B5EF4-FFF2-40B4-BE49-F238E27FC236}">
                <a16:creationId xmlns:a16="http://schemas.microsoft.com/office/drawing/2014/main" id="{F0569BB0-532C-4FA4-A781-E15CBDB9D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6400" y="0"/>
            <a:ext cx="3600000" cy="27432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2" name="Picture Placeholder bund">
            <a:extLst>
              <a:ext uri="{FF2B5EF4-FFF2-40B4-BE49-F238E27FC236}">
                <a16:creationId xmlns:a16="http://schemas.microsoft.com/office/drawing/2014/main" id="{72554AE4-F732-4B8B-84E8-ED71E58B8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6800" y="4374000"/>
            <a:ext cx="4269600" cy="24840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9" name="Text Placeholder venstre">
            <a:extLst>
              <a:ext uri="{FF2B5EF4-FFF2-40B4-BE49-F238E27FC236}">
                <a16:creationId xmlns:a16="http://schemas.microsoft.com/office/drawing/2014/main" id="{47F336ED-EABD-48B7-9273-7D90232C0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2943635"/>
            <a:ext cx="6206400" cy="1430365"/>
          </a:xfrm>
          <a:solidFill>
            <a:srgbClr val="FEF2E2"/>
          </a:solidFill>
        </p:spPr>
        <p:txBody>
          <a:bodyPr lIns="360000" tIns="360000" rIns="360000" bIns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sp>
        <p:nvSpPr>
          <p:cNvPr id="10" name="Text Placeholder højre">
            <a:extLst>
              <a:ext uri="{FF2B5EF4-FFF2-40B4-BE49-F238E27FC236}">
                <a16:creationId xmlns:a16="http://schemas.microsoft.com/office/drawing/2014/main" id="{5F2F4632-FA93-4073-8AB4-69B28A3860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6400" y="2743200"/>
            <a:ext cx="4906800" cy="142869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3FA5F-BBA5-4997-8429-358B4B51F583}"/>
              </a:ext>
            </a:extLst>
          </p:cNvPr>
          <p:cNvSpPr txBox="1"/>
          <p:nvPr userDrawn="1"/>
        </p:nvSpPr>
        <p:spPr>
          <a:xfrm>
            <a:off x="19665" y="-607173"/>
            <a:ext cx="4552336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244E7-6899-4AEC-8CE5-4E82EB0AA5A7}"/>
              </a:ext>
            </a:extLst>
          </p:cNvPr>
          <p:cNvSpPr txBox="1"/>
          <p:nvPr userDrawn="1"/>
        </p:nvSpPr>
        <p:spPr>
          <a:xfrm>
            <a:off x="7285899" y="6904800"/>
            <a:ext cx="48674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b="0" noProof="0" dirty="0"/>
              <a:t>Hvis tekstboksen er større end den tekst du har skrevet, så stil dig efter sidste ord og lav et mellemrum på dit tastatur, så tilpasser boksen sig teksten.</a:t>
            </a:r>
            <a:endParaRPr lang="da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DB2AC-541B-4291-8AD4-1ECD45D2B5B8}"/>
              </a:ext>
            </a:extLst>
          </p:cNvPr>
          <p:cNvSpPr txBox="1"/>
          <p:nvPr userDrawn="1"/>
        </p:nvSpPr>
        <p:spPr>
          <a:xfrm>
            <a:off x="7120593" y="-422507"/>
            <a:ext cx="3931614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40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6D4B3-03CA-400D-A965-E0E58BC924F7}"/>
              </a:ext>
            </a:extLst>
          </p:cNvPr>
          <p:cNvSpPr txBox="1"/>
          <p:nvPr userDrawn="1"/>
        </p:nvSpPr>
        <p:spPr>
          <a:xfrm>
            <a:off x="19664" y="-422507"/>
            <a:ext cx="1130633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/>
          </a:p>
          <a:p>
            <a:r>
              <a:rPr lang="da-DK" sz="1200" noProof="0" dirty="0"/>
              <a:t>Højre klik på billedet og vælg ” Placer Bagerst” for at få transparant lag foran billede, hvis du ønsker det foran billedet.</a:t>
            </a:r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6" name="Text Placeholder overlay">
            <a:extLst>
              <a:ext uri="{FF2B5EF4-FFF2-40B4-BE49-F238E27FC236}">
                <a16:creationId xmlns:a16="http://schemas.microsoft.com/office/drawing/2014/main" id="{E3286507-0FD1-4EEF-B779-E5AF19FA2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3200" cy="685800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7" name="Picture Placeholder hel">
            <a:extLst>
              <a:ext uri="{FF2B5EF4-FFF2-40B4-BE49-F238E27FC236}">
                <a16:creationId xmlns:a16="http://schemas.microsoft.com/office/drawing/2014/main" id="{FCD36E60-F456-4FE7-B2BD-9E69397BC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72000" tIns="7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  <a:endParaRPr lang="da-DK"/>
          </a:p>
          <a:p>
            <a:r>
              <a:rPr lang="da-DK" dirty="0"/>
              <a:t>Højre klik på billedet og vælg ”Placer Bagerst” for at få transparant lag foran billede, hvis du ønsker det foran billedet.</a:t>
            </a:r>
            <a:endParaRPr lang="da-DK"/>
          </a:p>
        </p:txBody>
      </p:sp>
      <p:sp>
        <p:nvSpPr>
          <p:cNvPr id="14" name="Text Placeholder bølge">
            <a:extLst>
              <a:ext uri="{FF2B5EF4-FFF2-40B4-BE49-F238E27FC236}">
                <a16:creationId xmlns:a16="http://schemas.microsoft.com/office/drawing/2014/main" id="{F4DA0F76-58E9-4C42-A925-C53B807A4A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871600"/>
            <a:ext cx="12193200" cy="98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C34CD04A-C4F3-4B5D-B22E-A946997AF9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94435" y="6322512"/>
            <a:ext cx="1065600" cy="331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citat">
            <a:extLst>
              <a:ext uri="{FF2B5EF4-FFF2-40B4-BE49-F238E27FC236}">
                <a16:creationId xmlns:a16="http://schemas.microsoft.com/office/drawing/2014/main" id="{522A2313-D711-4DB7-A4EF-4CF3811A1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1079998" y="688256"/>
            <a:ext cx="1134000" cy="986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26801-52E0-4B33-970E-B1B5E93CF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1927123"/>
            <a:ext cx="8535946" cy="3702152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da-DK" dirty="0"/>
              <a:t>Klik for at tilføje citat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01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DCD343-89F9-4570-95EB-5831DF1E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FAA14A-D799-44F6-BC50-78859870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494A6B-8303-4ED6-9241-B9F7196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orient="horz" pos="840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F5E998-A737-4D56-A9C5-D9911C765940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lyst billede via Stifinder, eller marker rammen og vælg billede via Templafy-kolonnen til højre</a:t>
            </a:r>
            <a:endParaRPr lang="da-DK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2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B6ED56-D13D-43D7-A5DF-9652F88DE9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lyst billede via Stifinder, eller marker rammen og vælg billede via Templafy-kolonnen til højre</a:t>
            </a:r>
            <a:endParaRPr lang="da-DK"/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45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rve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65BE1C5-CE45-4E94-BFD0-1EDABEE3D76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4.9.2024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E75B8AFD-EE2A-41AF-8D84-ED28EB2DA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7" name="Bølge">
            <a:extLst>
              <a:ext uri="{FF2B5EF4-FFF2-40B4-BE49-F238E27FC236}">
                <a16:creationId xmlns:a16="http://schemas.microsoft.com/office/drawing/2014/main" id="{059A12B7-8E17-41A8-8409-2847EC084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1484283"/>
            <a:ext cx="2772000" cy="41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sz="899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899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899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endParaRPr lang="da-DK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5655" y="2843993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55" y="2236247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946" y="1590113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7225945" y="3186757"/>
            <a:ext cx="496606" cy="172842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749694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5945" y="2338990"/>
            <a:ext cx="475428" cy="176762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A78DD7B8-E0C6-4211-AF50-31D29F43B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8056" y="1484283"/>
            <a:ext cx="2772000" cy="38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762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8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søge efter billede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/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/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B5C2FDF7-C905-4456-8898-DAAB54CDD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10816212" y="3395925"/>
            <a:ext cx="341204" cy="321707"/>
          </a:xfrm>
          <a:prstGeom prst="rect">
            <a:avLst/>
          </a:prstGeom>
        </p:spPr>
      </p:pic>
      <p:pic>
        <p:nvPicPr>
          <p:cNvPr id="24" name="Billede 38">
            <a:extLst>
              <a:ext uri="{FF2B5EF4-FFF2-40B4-BE49-F238E27FC236}">
                <a16:creationId xmlns:a16="http://schemas.microsoft.com/office/drawing/2014/main" id="{7005C378-9BAE-40AD-A291-1876E6DBC7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16212" y="4241695"/>
            <a:ext cx="366042" cy="480431"/>
          </a:xfrm>
          <a:prstGeom prst="rect">
            <a:avLst/>
          </a:prstGeom>
        </p:spPr>
      </p:pic>
      <p:pic>
        <p:nvPicPr>
          <p:cNvPr id="25" name="Billede 26">
            <a:extLst>
              <a:ext uri="{FF2B5EF4-FFF2-40B4-BE49-F238E27FC236}">
                <a16:creationId xmlns:a16="http://schemas.microsoft.com/office/drawing/2014/main" id="{B064EB3A-46DA-4C6A-B3EA-283413DE56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6212" y="1903267"/>
            <a:ext cx="305786" cy="365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37AA43-A3DA-4022-9F42-142B68351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0259"/>
          <a:stretch/>
        </p:blipFill>
        <p:spPr>
          <a:xfrm>
            <a:off x="10722167" y="2654515"/>
            <a:ext cx="554132" cy="501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B8F97-A892-45C5-A57F-96C5AFD73F9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109" y="3395925"/>
            <a:ext cx="2109062" cy="2272441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B66122F8-E7F5-4EDF-A8C8-888857914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451" y="1484283"/>
            <a:ext cx="2772000" cy="22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899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B66B8-DC0E-4339-A241-D2AFFC4E341B}"/>
              </a:ext>
            </a:extLst>
          </p:cNvPr>
          <p:cNvGrpSpPr/>
          <p:nvPr userDrawn="1"/>
        </p:nvGrpSpPr>
        <p:grpSpPr>
          <a:xfrm>
            <a:off x="4637494" y="3715983"/>
            <a:ext cx="3063879" cy="784207"/>
            <a:chOff x="4637494" y="3715983"/>
            <a:chExt cx="3063879" cy="7842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767CC9-59E8-479A-97F8-34F76520214B}"/>
                </a:ext>
              </a:extLst>
            </p:cNvPr>
            <p:cNvGrpSpPr/>
            <p:nvPr userDrawn="1"/>
          </p:nvGrpSpPr>
          <p:grpSpPr>
            <a:xfrm>
              <a:off x="4637494" y="3715983"/>
              <a:ext cx="3063879" cy="784207"/>
              <a:chOff x="4637494" y="3715983"/>
              <a:chExt cx="3063879" cy="78420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343EB5E2-3E17-419A-AA54-EE707DE3B89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494" y="3715983"/>
                <a:ext cx="3063879" cy="78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Billede 35">
                <a:extLst>
                  <a:ext uri="{FF2B5EF4-FFF2-40B4-BE49-F238E27FC236}">
                    <a16:creationId xmlns:a16="http://schemas.microsoft.com/office/drawing/2014/main" id="{C02DE431-F381-4422-BBE6-BF10981692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32343" t="24544" r="24937" b="23159"/>
              <a:stretch/>
            </p:blipFill>
            <p:spPr>
              <a:xfrm>
                <a:off x="5497619" y="4100225"/>
                <a:ext cx="210369" cy="8691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6D3B74-E134-4D65-9981-C30BCEB5C2AD}"/>
                </a:ext>
              </a:extLst>
            </p:cNvPr>
            <p:cNvSpPr/>
            <p:nvPr userDrawn="1"/>
          </p:nvSpPr>
          <p:spPr>
            <a:xfrm>
              <a:off x="5347640" y="3928006"/>
              <a:ext cx="455420" cy="268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4800" y="1484285"/>
            <a:ext cx="277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SLIDE ELEMENTS</a:t>
            </a:r>
            <a:br>
              <a:rPr lang="da-DK" sz="1598" dirty="0">
                <a:latin typeface="+mn-lt"/>
                <a:cs typeface="Arial" panose="020B0604020202020204" pitchFamily="34" charset="0"/>
              </a:rPr>
            </a:br>
            <a:r>
              <a:rPr lang="da-DK" sz="900" b="1" dirty="0">
                <a:latin typeface="+mn-lt"/>
                <a:cs typeface="Arial" panose="020B0604020202020204" pitchFamily="34" charset="0"/>
              </a:rPr>
              <a:t>Indsæt fra Templafy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i højre side af skærmen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 I har farveskift i jeres løsning vil de 6 grundfarver følge det farvevalg I vælger i skabelonen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6 grundfarver har betydning for rækkefølgen af jeres grafer</a:t>
            </a:r>
            <a:endParaRPr lang="da-DK" altLang="da-DK" sz="8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7050" y="1495487"/>
            <a:ext cx="2880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15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899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1056957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9953" y="2050541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92064-E87C-4329-800F-A879779F8241}"/>
              </a:ext>
            </a:extLst>
          </p:cNvPr>
          <p:cNvGrpSpPr/>
          <p:nvPr userDrawn="1"/>
        </p:nvGrpSpPr>
        <p:grpSpPr>
          <a:xfrm>
            <a:off x="6049526" y="4103819"/>
            <a:ext cx="2465910" cy="1943022"/>
            <a:chOff x="6049526" y="3608519"/>
            <a:chExt cx="2465910" cy="194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CB0F65-8A71-4DBF-8224-096F6976071C}"/>
                </a:ext>
              </a:extLst>
            </p:cNvPr>
            <p:cNvGrpSpPr/>
            <p:nvPr userDrawn="1"/>
          </p:nvGrpSpPr>
          <p:grpSpPr>
            <a:xfrm>
              <a:off x="6049526" y="3608519"/>
              <a:ext cx="1178571" cy="1943022"/>
              <a:chOff x="6049526" y="3608519"/>
              <a:chExt cx="1178571" cy="194302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4CFE4E1-0D0A-4FD3-93AF-4C669764E8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094799" y="3608519"/>
                <a:ext cx="1090600" cy="194302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4D60C5-A814-4579-BD77-FC26CD844ED0}"/>
                  </a:ext>
                </a:extLst>
              </p:cNvPr>
              <p:cNvSpPr/>
              <p:nvPr userDrawn="1"/>
            </p:nvSpPr>
            <p:spPr>
              <a:xfrm>
                <a:off x="6528486" y="3792870"/>
                <a:ext cx="683135" cy="1167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5566B8-0E35-4DDF-B448-63026AD6A0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8803" y="4635880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3FC828-F774-4024-AAC3-B09EB3B330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56229" y="4635880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A87D391-BBBE-417A-A146-F40CFB921E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2100" y="5021279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53AD98C-1092-43EB-A70F-53AFF5DDDC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49526" y="5021279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4260DE-9330-4BFC-8E01-DC8081F9574E}"/>
                  </a:ext>
                </a:extLst>
              </p:cNvPr>
              <p:cNvSpPr/>
              <p:nvPr userDrawn="1"/>
            </p:nvSpPr>
            <p:spPr>
              <a:xfrm>
                <a:off x="6094798" y="3941294"/>
                <a:ext cx="1090600" cy="4536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030C8-84A6-430D-B2D1-6BCCE2A1D76E}"/>
                </a:ext>
              </a:extLst>
            </p:cNvPr>
            <p:cNvSpPr txBox="1"/>
            <p:nvPr userDrawn="1"/>
          </p:nvSpPr>
          <p:spPr>
            <a:xfrm>
              <a:off x="7353901" y="3781973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De 6 </a:t>
              </a:r>
              <a:r>
                <a:rPr lang="da-DK" altLang="da-DK" sz="900" b="0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grundfarver</a:t>
              </a:r>
              <a:endParaRPr lang="da-DK" sz="9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E5008D-A260-42EA-B426-F91963502337}"/>
                </a:ext>
              </a:extLst>
            </p:cNvPr>
            <p:cNvSpPr txBox="1"/>
            <p:nvPr userDrawn="1"/>
          </p:nvSpPr>
          <p:spPr>
            <a:xfrm>
              <a:off x="7353901" y="4098868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Toninger</a:t>
              </a:r>
              <a:endParaRPr lang="da-DK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3E4EF6-C405-4652-8362-B9DAD210284F}"/>
                </a:ext>
              </a:extLst>
            </p:cNvPr>
            <p:cNvSpPr txBox="1"/>
            <p:nvPr userDrawn="1"/>
          </p:nvSpPr>
          <p:spPr>
            <a:xfrm>
              <a:off x="7353901" y="4610025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MS Office, brug dem ikke</a:t>
              </a:r>
              <a:endParaRPr lang="da-DK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A8FD4-911C-4CC3-8715-1F012DCFD07A}"/>
                </a:ext>
              </a:extLst>
            </p:cNvPr>
            <p:cNvSpPr txBox="1"/>
            <p:nvPr userDrawn="1"/>
          </p:nvSpPr>
          <p:spPr>
            <a:xfrm>
              <a:off x="7353901" y="5021279"/>
              <a:ext cx="116153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Farver som oprettes hvis du bruger forkerte farver, brug dem ikke</a:t>
              </a:r>
              <a:endParaRPr lang="da-DK"/>
            </a:p>
          </p:txBody>
        </p:sp>
      </p:grpSp>
      <p:pic>
        <p:nvPicPr>
          <p:cNvPr id="21" name="Billede 26">
            <a:extLst>
              <a:ext uri="{FF2B5EF4-FFF2-40B4-BE49-F238E27FC236}">
                <a16:creationId xmlns:a16="http://schemas.microsoft.com/office/drawing/2014/main" id="{C68F49D8-1A06-4B57-A96B-5568FF484C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6800" y="1867615"/>
            <a:ext cx="305786" cy="365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2D39CC-1381-4916-8CB8-49E87D7E1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2561"/>
          <a:stretch/>
        </p:blipFill>
        <p:spPr>
          <a:xfrm>
            <a:off x="8759777" y="2359498"/>
            <a:ext cx="1256529" cy="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5" tIns="71925" rIns="71925" bIns="71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99"/>
              </a:spcBef>
              <a:buClr>
                <a:srgbClr val="003755"/>
              </a:buClr>
            </a:pPr>
            <a:endParaRPr lang="da-DK" sz="1399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4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396" b="0" noProof="0" dirty="0">
                <a:solidFill>
                  <a:schemeClr val="bg1"/>
                </a:solidFill>
              </a:rPr>
              <a:t>Hvis du ser andre </a:t>
            </a:r>
            <a:r>
              <a:rPr lang="da-DK" sz="4396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396" b="0" i="0" noProof="0" dirty="0">
                <a:solidFill>
                  <a:schemeClr val="bg1"/>
                </a:solidFill>
              </a:rPr>
            </a:br>
            <a:r>
              <a:rPr lang="da-DK" sz="4396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396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396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396" b="0" i="0" u="none" noProof="1">
                <a:solidFill>
                  <a:schemeClr val="bg1"/>
                </a:solidFill>
              </a:rPr>
              <a:t>corporate</a:t>
            </a:r>
            <a:r>
              <a:rPr lang="da-DK" sz="4396" b="0" noProof="0" dirty="0">
                <a:solidFill>
                  <a:schemeClr val="bg1"/>
                </a:solidFill>
              </a:rPr>
              <a:t>skabelon.</a:t>
            </a:r>
            <a:br>
              <a:rPr lang="da-DK" sz="2797" b="0" noProof="0" dirty="0">
                <a:solidFill>
                  <a:schemeClr val="bg1"/>
                </a:solidFill>
              </a:rPr>
            </a:br>
            <a:br>
              <a:rPr lang="da-DK" sz="2797" b="0" noProof="0" dirty="0">
                <a:solidFill>
                  <a:schemeClr val="bg1"/>
                </a:solidFill>
              </a:rPr>
            </a:br>
            <a:endParaRPr lang="da-DK" sz="2797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990" b="1" i="1" noProof="0" dirty="0">
                <a:solidFill>
                  <a:schemeClr val="bg1"/>
                </a:solidFill>
              </a:rPr>
              <a:t>Brug dem ikke </a:t>
            </a:r>
            <a:endParaRPr lang="da-DK" sz="999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798" b="0" noProof="0" dirty="0">
                <a:solidFill>
                  <a:schemeClr val="bg1"/>
                </a:solidFill>
              </a:rPr>
            </a:br>
            <a:endParaRPr lang="da-DK" sz="1798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9079EF-3077-4E30-84FC-B54C77AB074B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86C3DA-F7E5-41F7-BF91-303D41DC5A2E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799258-2BB1-4E5D-AA12-2311D752BA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  <a:endParaRPr lang="da-DK"/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  <a:endParaRPr lang="da-DK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7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840932BE-DDFC-4972-85A7-C427ACEB26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BC8CE2-3FE9-49DF-A5FE-682AACBA7F30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CDE982F8-DB66-4D32-95A2-375163C34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936A8CC-0D3C-4064-8E29-0B36B3DADA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54FBC1D-FD19-495F-88E4-3EE50DBBBE4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2" name="bylinje dynamik" descr="{&quot;templafy&quot;:{&quot;id&quot;:&quot;d876ff3b-4ca7-4151-802a-cb924dcfe500&quot;}}">
            <a:extLst>
              <a:ext uri="{FF2B5EF4-FFF2-40B4-BE49-F238E27FC236}">
                <a16:creationId xmlns:a16="http://schemas.microsoft.com/office/drawing/2014/main" id="{733C98E6-BB0C-439C-9C9A-6A6B8EAE654D}"/>
              </a:ext>
            </a:extLst>
          </p:cNvPr>
          <p:cNvSpPr/>
          <p:nvPr userDrawn="1"/>
        </p:nvSpPr>
        <p:spPr>
          <a:xfrm>
            <a:off x="0" y="5058000"/>
            <a:ext cx="121932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665049"/>
            <a:ext cx="3444865" cy="1967143"/>
          </a:xfrm>
        </p:spPr>
        <p:txBody>
          <a:bodyPr bIns="72000" anchor="b" anchorCtr="0"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 overskrift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817045"/>
            <a:ext cx="3444866" cy="2093962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i="0" baseline="0"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5pPr>
            <a:lvl6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6pPr>
            <a:lvl7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7pPr>
            <a:lvl8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8pPr>
            <a:lvl9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02 niv</a:t>
            </a:r>
            <a:endParaRPr lang="da-DK"/>
          </a:p>
          <a:p>
            <a:pPr lvl="2"/>
            <a:r>
              <a:rPr lang="da-DK" dirty="0"/>
              <a:t>03 niv</a:t>
            </a:r>
            <a:endParaRPr lang="da-DK"/>
          </a:p>
          <a:p>
            <a:pPr lvl="3"/>
            <a:r>
              <a:rPr lang="da-DK" dirty="0"/>
              <a:t>04 niv</a:t>
            </a:r>
            <a:endParaRPr lang="da-DK"/>
          </a:p>
          <a:p>
            <a:pPr lvl="4"/>
            <a:r>
              <a:rPr lang="da-DK" dirty="0"/>
              <a:t>05 niv</a:t>
            </a:r>
            <a:endParaRPr lang="da-DK"/>
          </a:p>
          <a:p>
            <a:pPr lvl="5"/>
            <a:r>
              <a:rPr lang="da-DK" dirty="0"/>
              <a:t>06 niv</a:t>
            </a:r>
            <a:endParaRPr lang="da-DK"/>
          </a:p>
          <a:p>
            <a:pPr lvl="6"/>
            <a:r>
              <a:rPr lang="da-DK" dirty="0"/>
              <a:t>07 niv</a:t>
            </a:r>
            <a:endParaRPr lang="da-DK"/>
          </a:p>
          <a:p>
            <a:pPr lvl="7"/>
            <a:r>
              <a:rPr lang="da-DK" dirty="0"/>
              <a:t>08 niv</a:t>
            </a:r>
            <a:endParaRPr lang="da-DK"/>
          </a:p>
          <a:p>
            <a:pPr lvl="8"/>
            <a:r>
              <a:rPr lang="da-DK" dirty="0"/>
              <a:t>09 niv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56439" y="1226371"/>
            <a:ext cx="4454475" cy="3987688"/>
          </a:xfrm>
        </p:spPr>
        <p:txBody>
          <a:bodyPr/>
          <a:lstStyle>
            <a:lvl1pPr marL="251748" indent="-25174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punkt</a:t>
            </a:r>
            <a:endParaRPr lang="da-DK"/>
          </a:p>
          <a:p>
            <a:pPr lvl="1"/>
            <a:r>
              <a:rPr lang="da-DK" noProof="0" dirty="0"/>
              <a:t>2 Niveau</a:t>
            </a:r>
            <a:endParaRPr lang="da-DK"/>
          </a:p>
          <a:p>
            <a:pPr lvl="2"/>
            <a:r>
              <a:rPr lang="da-DK" noProof="0" dirty="0"/>
              <a:t>3 Niveau</a:t>
            </a:r>
            <a:endParaRPr lang="da-DK"/>
          </a:p>
          <a:p>
            <a:pPr lvl="3"/>
            <a:r>
              <a:rPr lang="da-DK" noProof="0" dirty="0"/>
              <a:t>4 Niveau</a:t>
            </a:r>
            <a:endParaRPr lang="da-DK"/>
          </a:p>
          <a:p>
            <a:pPr lvl="4"/>
            <a:r>
              <a:rPr lang="da-DK" noProof="0" dirty="0"/>
              <a:t>5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3" userDrawn="1">
          <p15:clr>
            <a:srgbClr val="F26B43"/>
          </p15:clr>
        </p15:guide>
        <p15:guide id="2" pos="2852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C345-5BF5-45F9-9997-3566FC42319C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/>
          </a:p>
        </p:txBody>
      </p:sp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72D65362-70C1-477D-BF20-2EAFE8A4D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7560000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4" userDrawn="1">
          <p15:clr>
            <a:srgbClr val="F26B43"/>
          </p15:clr>
        </p15:guide>
        <p15:guide id="2" pos="5443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FFF75C-6703-45BD-9121-342A091D9D31}"/>
              </a:ext>
            </a:extLst>
          </p:cNvPr>
          <p:cNvSpPr txBox="1"/>
          <p:nvPr userDrawn="1"/>
        </p:nvSpPr>
        <p:spPr>
          <a:xfrm>
            <a:off x="6715125" y="-422507"/>
            <a:ext cx="543826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DC70F-79D4-4C82-89A9-B305EECBEA0A}"/>
              </a:ext>
            </a:extLst>
          </p:cNvPr>
          <p:cNvSpPr txBox="1"/>
          <p:nvPr userDrawn="1"/>
        </p:nvSpPr>
        <p:spPr>
          <a:xfrm>
            <a:off x="19664" y="6905190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/>
          </a:p>
        </p:txBody>
      </p:sp>
      <p:sp>
        <p:nvSpPr>
          <p:cNvPr id="7" name="Background"/>
          <p:cNvSpPr/>
          <p:nvPr userDrawn="1"/>
        </p:nvSpPr>
        <p:spPr bwMode="black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1" name="Bølge">
            <a:extLst>
              <a:ext uri="{FF2B5EF4-FFF2-40B4-BE49-F238E27FC236}">
                <a16:creationId xmlns:a16="http://schemas.microsoft.com/office/drawing/2014/main" id="{E29F4B4E-5628-4578-B7FC-EC53CCE3F3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384" y="0"/>
            <a:ext cx="5474615" cy="5957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1116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5161044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573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linj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E3E3C3-9103-45B1-9615-9BC1772A8C51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134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EB2015-2665-4BA3-B33D-8EE361DD7975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/>
          </a:p>
          <a:p>
            <a:r>
              <a:rPr lang="da-DK" sz="1200" noProof="0" dirty="0"/>
              <a:t>Gå et niveau tilbage (formindsk indrykning): SHIFT + TAB</a:t>
            </a:r>
            <a:endParaRPr lang="da-DK"/>
          </a:p>
          <a:p>
            <a:r>
              <a:rPr lang="da-DK" sz="1200" noProof="0" dirty="0"/>
              <a:t>Se mere på Brugerguiden.</a:t>
            </a:r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798"/>
            <a:ext cx="4781259" cy="129600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149302"/>
            <a:ext cx="4781260" cy="3480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6E3AD-508F-4499-A1AA-7DE5F63BA2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0741" y="766800"/>
            <a:ext cx="4781260" cy="4863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43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3695" userDrawn="1">
          <p15:clr>
            <a:srgbClr val="F26B43"/>
          </p15:clr>
        </p15:guide>
        <p15:guide id="3" pos="3985" userDrawn="1">
          <p15:clr>
            <a:srgbClr val="F26B43"/>
          </p15:clr>
        </p15:guide>
        <p15:guide id="4" orient="horz" pos="480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C1AFC643-4257-4D6F-A2ED-1935528D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56DE911-799F-462A-B482-971AA833F246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116DDE29-0C61-4E56-A800-46D06466A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5802C6EB-F134-489A-9E4D-BBDBEB49ED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CCA7EC2E-46CC-4157-AA02-1FE3E73AD32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7C4CFF1-174A-4E42-809D-EBD5D6D4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1337187"/>
            <a:ext cx="8441071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F4B99A4-B10B-43EA-AE87-4057583F1B2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079500" y="2930525"/>
            <a:ext cx="8442325" cy="3925888"/>
          </a:xfrm>
        </p:spPr>
        <p:txBody>
          <a:bodyPr tIns="648000" anchor="ctr" anchorCtr="0"/>
          <a:lstStyle>
            <a:lvl1pPr marL="0" indent="0" algn="ctr">
              <a:buNone/>
              <a:defRPr sz="1800" b="0"/>
            </a:lvl1pPr>
          </a:lstStyle>
          <a:p>
            <a:r>
              <a:rPr lang="da-DK" noProof="0" dirty="0"/>
              <a:t>Klik for at tilføje diagram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067B26-E029-42C7-A05A-000DD9884D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4925" y="1587657"/>
            <a:ext cx="1333500" cy="2214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42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  <p15:guide id="3" pos="5999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ølge">
            <a:extLst>
              <a:ext uri="{FF2B5EF4-FFF2-40B4-BE49-F238E27FC236}">
                <a16:creationId xmlns:a16="http://schemas.microsoft.com/office/drawing/2014/main" id="{180928A0-4FF8-4EFC-AF2B-48653B4DFC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A6F78059-7A45-436B-B5EC-4C9861286D7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337187"/>
            <a:ext cx="10031999" cy="11897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930874"/>
            <a:ext cx="10031999" cy="2699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1, bullet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4, kursiv</a:t>
            </a:r>
            <a:endParaRPr lang="da-DK"/>
          </a:p>
          <a:p>
            <a:pPr lvl="4"/>
            <a:r>
              <a:rPr lang="da-DK" noProof="0" dirty="0"/>
              <a:t>Niveau 5, Overskrift</a:t>
            </a:r>
            <a:endParaRPr lang="da-DK"/>
          </a:p>
          <a:p>
            <a:pPr lvl="5"/>
            <a:r>
              <a:rPr lang="da-DK" noProof="0" dirty="0"/>
              <a:t>Niveau 6, Brødtekst</a:t>
            </a:r>
            <a:endParaRPr lang="da-DK"/>
          </a:p>
          <a:p>
            <a:pPr lvl="6"/>
            <a:r>
              <a:rPr lang="da-DK" noProof="0" dirty="0"/>
              <a:t>Niveau 7, Rapport bullet</a:t>
            </a:r>
            <a:endParaRPr lang="da-DK"/>
          </a:p>
          <a:p>
            <a:pPr lvl="7"/>
            <a:r>
              <a:rPr lang="da-DK" noProof="0" dirty="0"/>
              <a:t>Niveau 8, Rapport overskrift</a:t>
            </a:r>
            <a:endParaRPr lang="da-DK"/>
          </a:p>
          <a:p>
            <a:pPr lvl="8"/>
            <a:r>
              <a:rPr lang="da-DK" noProof="0" dirty="0"/>
              <a:t>Niveau 9; Rapport brødtekst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999" y="640795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989" y="6407955"/>
            <a:ext cx="6715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F04E0320-4C6E-4126-92A5-A266F2F4E839}" type="datetime6">
              <a:rPr lang="da-DK" smtClean="0"/>
              <a:t>4.9.2024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8640" y="6407955"/>
            <a:ext cx="160710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15" r:id="rId2"/>
    <p:sldLayoutId id="2147483784" r:id="rId3"/>
    <p:sldLayoutId id="2147483763" r:id="rId4"/>
    <p:sldLayoutId id="2147483731" r:id="rId5"/>
    <p:sldLayoutId id="2147483792" r:id="rId6"/>
    <p:sldLayoutId id="2147483796" r:id="rId7"/>
    <p:sldLayoutId id="2147483811" r:id="rId8"/>
    <p:sldLayoutId id="2147483794" r:id="rId9"/>
    <p:sldLayoutId id="2147483776" r:id="rId10"/>
    <p:sldLayoutId id="2147483816" r:id="rId11"/>
    <p:sldLayoutId id="2147483791" r:id="rId12"/>
    <p:sldLayoutId id="2147483732" r:id="rId13"/>
    <p:sldLayoutId id="2147483795" r:id="rId14"/>
    <p:sldLayoutId id="2147483810" r:id="rId15"/>
    <p:sldLayoutId id="2147483804" r:id="rId16"/>
    <p:sldLayoutId id="2147483813" r:id="rId17"/>
    <p:sldLayoutId id="2147483743" r:id="rId18"/>
    <p:sldLayoutId id="2147483744" r:id="rId19"/>
    <p:sldLayoutId id="2147483817" r:id="rId20"/>
    <p:sldLayoutId id="2147483771" r:id="rId21"/>
    <p:sldLayoutId id="2147483814" r:id="rId22"/>
    <p:sldLayoutId id="2147483753" r:id="rId23"/>
  </p:sldLayoutIdLst>
  <p:hf hdr="0" ftr="0" dt="0"/>
  <p:txStyles>
    <p:titleStyle>
      <a:lvl1pPr algn="l" defTabSz="913486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02718F"/>
          </a:solidFill>
          <a:latin typeface="+mj-lt"/>
          <a:ea typeface="+mj-ea"/>
          <a:cs typeface="+mj-cs"/>
        </a:defRPr>
      </a:lvl1pPr>
    </p:titleStyle>
    <p:bodyStyle>
      <a:lvl1pPr marL="251748" indent="-251748" algn="l" defTabSz="913486" rtl="0" eaLnBrk="1" latinLnBrk="0" hangingPunct="1">
        <a:lnSpc>
          <a:spcPct val="105000"/>
        </a:lnSpc>
        <a:spcBef>
          <a:spcPts val="200"/>
        </a:spcBef>
        <a:spcAft>
          <a:spcPts val="6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3496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5244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98" b="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" indent="-17145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0" userDrawn="1">
          <p15:clr>
            <a:srgbClr val="F26B43"/>
          </p15:clr>
        </p15:guide>
        <p15:guide id="2" pos="6999" userDrawn="1">
          <p15:clr>
            <a:srgbClr val="F26B43"/>
          </p15:clr>
        </p15:guide>
        <p15:guide id="6" orient="horz" pos="35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7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8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7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6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0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3E029C-5C1A-4B4C-ABFE-745D1FF3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5" y="1809683"/>
            <a:ext cx="10474890" cy="2105611"/>
          </a:xfrm>
        </p:spPr>
        <p:txBody>
          <a:bodyPr/>
          <a:lstStyle/>
          <a:p>
            <a:pPr algn="ctr"/>
            <a:r>
              <a:rPr lang="da-DK" dirty="0"/>
              <a:t>Fremme af aktiviteter for borgere med en varig funktions-nedsættelse i Furesø Kommune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2191-9D62-4372-8365-C4F5B4BC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1FCACC-6061-427F-9B9A-5E8169201A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5143" y="6357767"/>
            <a:ext cx="3448050" cy="297033"/>
          </a:xfrm>
        </p:spPr>
        <p:txBody>
          <a:bodyPr/>
          <a:lstStyle/>
          <a:p>
            <a:pPr marL="0" indent="0">
              <a:buNone/>
            </a:pPr>
            <a:r>
              <a:rPr lang="da-DK" sz="1600" b="0" dirty="0"/>
              <a:t>Handicaprådet den 14. december 2023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4334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617231"/>
            <a:ext cx="10714602" cy="99404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/>
              <a:t>Opdatering af foreningsregister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688608"/>
            <a:ext cx="4781260" cy="4247735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0" i="0" u="none" strike="noStrike" baseline="0" dirty="0"/>
              <a:t>Jf. foreningsregisteret på aktivfuresoe.dk, er der ”kun” to foreninger i Furesø Kommune, som har aktiviteter for borgere med et handicap.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0" i="0" u="none" strike="noStrike" baseline="0" dirty="0"/>
              <a:t>I det Centrale </a:t>
            </a:r>
            <a:r>
              <a:rPr lang="da-DK" sz="2000" b="0" i="0" u="none" strike="noStrike" baseline="0" dirty="0" err="1"/>
              <a:t>ForeningsRegister</a:t>
            </a:r>
            <a:r>
              <a:rPr lang="da-DK" sz="2000" b="0" i="0" u="none" strike="noStrike" baseline="0" dirty="0"/>
              <a:t> var der i 2019 registreret fire idrætsforeninger med aktiviteter for borgere med et handicap og i år 2020 var denne registrering på én forening.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0" i="0" u="none" strike="noStrike" baseline="0" dirty="0"/>
              <a:t>De registrerede aktiviteter henvender sig til både børn og voksne.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0" dirty="0"/>
              <a:t>Et opdateret f</a:t>
            </a:r>
            <a:r>
              <a:rPr lang="da-DK" sz="2000" b="0" i="0" u="none" strike="noStrike" baseline="0" dirty="0"/>
              <a:t>oreningsregisteret bliver i foråret 2024 lagt ud på den nye foreningsportal.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a-DK" sz="2000" b="0" i="0" u="none" strike="noStrike" baseline="0" dirty="0"/>
          </a:p>
          <a:p>
            <a:pPr marL="0" indent="0">
              <a:lnSpc>
                <a:spcPct val="95000"/>
              </a:lnSpc>
              <a:buNone/>
            </a:pPr>
            <a:endParaRPr lang="da-DK" sz="2000" b="0" i="0" u="none" strike="noStrike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99" y="6407955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pic>
        <p:nvPicPr>
          <p:cNvPr id="3" name="Billede 2" descr="Et billede, der indeholder tekst, skærmbillede, Website, Webside&#10;&#10;Automatisk genereret beskrivelse">
            <a:extLst>
              <a:ext uri="{FF2B5EF4-FFF2-40B4-BE49-F238E27FC236}">
                <a16:creationId xmlns:a16="http://schemas.microsoft.com/office/drawing/2014/main" id="{9B603464-17A0-4614-863C-0949D5D07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742" y="2108175"/>
            <a:ext cx="5650586" cy="2641649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571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987027"/>
          </a:xfrm>
        </p:spPr>
        <p:txBody>
          <a:bodyPr/>
          <a:lstStyle/>
          <a:p>
            <a:r>
              <a:rPr lang="da-DK" dirty="0"/>
              <a:t>Foreningssamarbejde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8" y="1855574"/>
            <a:ext cx="10031999" cy="37697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Der oprettes </a:t>
            </a:r>
            <a:r>
              <a:rPr lang="da-DK" sz="2400" b="0" i="0" u="none" strike="noStrike" baseline="0" dirty="0" err="1">
                <a:solidFill>
                  <a:srgbClr val="000000"/>
                </a:solidFill>
              </a:rPr>
              <a:t>ERFA-grupper</a:t>
            </a:r>
            <a:r>
              <a:rPr lang="da-DK" sz="2400" b="0" i="0" u="none" strike="noStrike" baseline="0" dirty="0">
                <a:solidFill>
                  <a:srgbClr val="000000"/>
                </a:solidFill>
              </a:rPr>
              <a:t> blandt foreninger i Furesø Kommune. </a:t>
            </a:r>
            <a:r>
              <a:rPr lang="da-DK" sz="1600" b="0" i="0" u="none" strike="noStrike" baseline="0" dirty="0">
                <a:solidFill>
                  <a:srgbClr val="000000"/>
                </a:solidFill>
              </a:rPr>
              <a:t>Det forventes, at der kommer en besked ud til foreningerne i foråret 20</a:t>
            </a:r>
            <a:r>
              <a:rPr lang="da-DK" sz="1600" b="0" dirty="0">
                <a:solidFill>
                  <a:srgbClr val="000000"/>
                </a:solidFill>
              </a:rPr>
              <a:t>24. </a:t>
            </a:r>
            <a:endParaRPr lang="da-DK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Afvikling af og information om uddannelse, kurser og lignende til instruktører i foreningerne, således at de får redskaber til håndtering af borgere med en varig funktionsnedsættelse. </a:t>
            </a:r>
            <a:r>
              <a:rPr lang="da-DK" sz="1600" b="0" i="0" u="none" strike="noStrike" baseline="0" dirty="0">
                <a:solidFill>
                  <a:srgbClr val="000000"/>
                </a:solidFill>
              </a:rPr>
              <a:t>Afvikles løbende og i samarbejde med bl.a. Specialsport.dk.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Ambassadørordning med repræsentanter fra Folkeoplysningsudvalget, Samråd m.fl. </a:t>
            </a:r>
            <a:r>
              <a:rPr lang="da-DK" sz="1600" b="0" dirty="0">
                <a:solidFill>
                  <a:srgbClr val="000000"/>
                </a:solidFill>
              </a:rPr>
              <a:t>Løbende kommunikation med andre foreninger.</a:t>
            </a:r>
            <a:endParaRPr lang="da-DK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Forvaltningen udarbejder en kommunikationsplan. </a:t>
            </a:r>
            <a:r>
              <a:rPr lang="da-DK" sz="1600" b="0" i="0" u="none" strike="noStrike" baseline="0" dirty="0">
                <a:solidFill>
                  <a:srgbClr val="000000"/>
                </a:solidFill>
              </a:rPr>
              <a:t>Planlagt udarbejdet i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537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748331"/>
          </a:xfrm>
        </p:spPr>
        <p:txBody>
          <a:bodyPr/>
          <a:lstStyle/>
          <a:p>
            <a:r>
              <a:rPr lang="da-DK" dirty="0"/>
              <a:t>Formidling af relevante tilbud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23138"/>
            <a:ext cx="10031999" cy="4626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Foreningerne opfordres til at angive deres aktiviteter til specialforbund. </a:t>
            </a:r>
            <a:r>
              <a:rPr lang="da-DK" sz="1600" b="0" dirty="0">
                <a:solidFill>
                  <a:srgbClr val="000000"/>
                </a:solidFill>
              </a:rPr>
              <a:t>En løbende proces. Foreninger opfordres til det via bl.a. nyhedsbreve fra forvaltningen i foråret 2024. </a:t>
            </a:r>
            <a:endParaRPr lang="da-DK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Foreningerne i Furesø Kommune opfordres til i højere grad at orientere om deres aktiviteter for borgere med en varig funktionsnedsættelse på deres hjemmeside. </a:t>
            </a:r>
            <a:r>
              <a:rPr lang="da-DK" sz="1600" b="0" i="0" u="none" strike="noStrike" baseline="0" dirty="0">
                <a:solidFill>
                  <a:srgbClr val="000000"/>
                </a:solidFill>
              </a:rPr>
              <a:t>Dette sker løbende</a:t>
            </a:r>
            <a:r>
              <a:rPr lang="da-DK" sz="1600" b="0" dirty="0">
                <a:solidFill>
                  <a:srgbClr val="000000"/>
                </a:solidFill>
              </a:rPr>
              <a:t>. I forbindelse med oprettelse af nye foreninger, er det et krav at de indgiver, hvilken type af aktiviteter, de har. </a:t>
            </a:r>
            <a:endParaRPr lang="da-DK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Der oprettes en FAQ på Furesø Kommunes hjemmeside, således at foreningerne kan se eksempler på spørgsmål og svar, der vedrører aktiviteter for borgere med en varig funktionsnedsættelse. </a:t>
            </a:r>
            <a:r>
              <a:rPr lang="da-DK" sz="1600" b="0" dirty="0">
                <a:solidFill>
                  <a:srgbClr val="000000"/>
                </a:solidFill>
              </a:rPr>
              <a:t>Afventer. </a:t>
            </a:r>
            <a:endParaRPr lang="da-DK" sz="16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613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748331"/>
          </a:xfrm>
        </p:spPr>
        <p:txBody>
          <a:bodyPr/>
          <a:lstStyle/>
          <a:p>
            <a:r>
              <a:rPr lang="da-DK" dirty="0"/>
              <a:t>Tilskud og puljer/fonde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23138"/>
            <a:ext cx="10031999" cy="26992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rgbClr val="000000"/>
                </a:solidFill>
              </a:rPr>
              <a:t>Forvaltningen præsenterer på Folkeoplysningsudvalget den 19. december flere udkast til </a:t>
            </a:r>
            <a:r>
              <a:rPr lang="da-DK" sz="2400" b="0" i="0" u="none" strike="noStrike" baseline="0" dirty="0">
                <a:solidFill>
                  <a:srgbClr val="000000"/>
                </a:solidFill>
              </a:rPr>
              <a:t>tilskudsløsninger til aktiviteter for borgere med en varig funktionsnedsættelse</a:t>
            </a:r>
          </a:p>
          <a:p>
            <a:pPr marL="537498" lvl="1" indent="-285750"/>
            <a:r>
              <a:rPr lang="da-DK" b="0" i="0" u="none" strike="noStrike" baseline="0" dirty="0">
                <a:solidFill>
                  <a:srgbClr val="000000"/>
                </a:solidFill>
              </a:rPr>
              <a:t>Det skal vurderes, hvorvidt et eventuelt tilskud også skal gælde for borgere, der ikke bor i Furesø Kommune. </a:t>
            </a:r>
          </a:p>
          <a:p>
            <a:pPr marL="537498" lvl="1" indent="-285750"/>
            <a:r>
              <a:rPr lang="da-DK" b="0" i="0" u="none" strike="noStrike" baseline="0" dirty="0">
                <a:solidFill>
                  <a:srgbClr val="000000"/>
                </a:solidFill>
              </a:rPr>
              <a:t>Endelig godkendelse skal ske i udvalget for Kultur, Fritid og Idræt. </a:t>
            </a:r>
          </a:p>
          <a:p>
            <a:pPr marL="251748" lvl="1" indent="0">
              <a:buNone/>
            </a:pPr>
            <a:endParaRPr lang="da-DK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Forvaltningen reklamerer fortsat for Fonde.dk via nyhedsbreve til foreningerne og på Aktivfuresoe.dk og at forvaltningen orienterer foreninger i Furesø Kommune om Den Fælleskommunale </a:t>
            </a:r>
            <a:br>
              <a:rPr lang="da-DK" sz="2400" b="0" i="0" u="none" strike="noStrike" baseline="0" dirty="0">
                <a:solidFill>
                  <a:srgbClr val="000000"/>
                </a:solidFill>
              </a:rPr>
            </a:br>
            <a:r>
              <a:rPr lang="da-DK" sz="2400" b="0" i="0" u="none" strike="noStrike" baseline="0" dirty="0">
                <a:solidFill>
                  <a:srgbClr val="000000"/>
                </a:solidFill>
              </a:rPr>
              <a:t>Handicapidræts- og Fritidspulje.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8054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748331"/>
          </a:xfrm>
        </p:spPr>
        <p:txBody>
          <a:bodyPr/>
          <a:lstStyle/>
          <a:p>
            <a:r>
              <a:rPr lang="da-DK" dirty="0"/>
              <a:t>Retningslinjer for lokalefordeling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23138"/>
            <a:ext cx="10031999" cy="46725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Forvaltningen skal fremhæve reglerne for lokalefordeling, eksempelvis i forbindelse med sæsonbooking.</a:t>
            </a:r>
            <a:endParaRPr lang="da-DK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De nuværende regler for lokalefordeling i forbindelse med aktiviteter for borgere med varig funktionsnedsættelse, lyder:</a:t>
            </a:r>
          </a:p>
          <a:p>
            <a:pPr marL="0" indent="0">
              <a:buNone/>
            </a:pPr>
            <a:endParaRPr lang="da-DK" sz="500" b="0" i="0" u="none" strike="noStrike" baseline="0" dirty="0">
              <a:solidFill>
                <a:srgbClr val="000000"/>
              </a:solidFill>
            </a:endParaRPr>
          </a:p>
          <a:p>
            <a:pPr marL="251748" lvl="1" indent="0">
              <a:buNone/>
            </a:pPr>
            <a:r>
              <a:rPr lang="da-DK" b="0" i="0" u="none" strike="noStrike" baseline="0" dirty="0">
                <a:solidFill>
                  <a:srgbClr val="000000"/>
                </a:solidFill>
              </a:rPr>
              <a:t>	”</a:t>
            </a:r>
            <a:r>
              <a:rPr lang="da-DK" b="0" i="1" u="none" strike="noStrike" baseline="0" dirty="0">
                <a:solidFill>
                  <a:srgbClr val="000000"/>
                </a:solidFill>
              </a:rPr>
              <a:t>Ved anvisning af lokaler, der er særligt egnede til folkeoplysende virksomhed for handicappede, 	vil anvisningen til sådan virksomhed normalt ske før anden anvisning. Foreninger, der gør en 	særlig indsats i forhold til særlige grupper eller på områder, hvor Byrådet ønsker en styrket 	indsats fremadrettet, vil blive prioriteret ved lokalefordelingen</a:t>
            </a:r>
            <a:r>
              <a:rPr lang="da-DK" b="0" i="0" u="none" strike="noStrike" baseline="0" dirty="0">
                <a:solidFill>
                  <a:srgbClr val="000000"/>
                </a:solidFill>
              </a:rPr>
              <a:t>.”</a:t>
            </a:r>
          </a:p>
          <a:p>
            <a:pPr marL="251748" lvl="1" indent="0">
              <a:buNone/>
            </a:pPr>
            <a:endParaRPr lang="da-DK" sz="5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Foreninger skal gøres opmærksomme på, at de altid kan tage kontakt til forvaltningen, hvis de oplever problemer med de kommunale faciliteter i forbindelse med aktiviteter for borgere med en varig funktionsnedsættelse. </a:t>
            </a:r>
          </a:p>
          <a:p>
            <a:pPr marL="0" indent="0">
              <a:buNone/>
            </a:pPr>
            <a:endParaRPr lang="da-DK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0354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C998F-FE80-4FB7-9D7A-52D6D580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802" y="2239297"/>
            <a:ext cx="3690395" cy="1189703"/>
          </a:xfrm>
        </p:spPr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C99930-1349-48EC-BFAC-3384AB56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76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80182CD-1E2A-8278-A1E7-C1E17BC3A3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C04DA5-BF9E-4DB5-B9F5-955B26DB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664" y="1238128"/>
            <a:ext cx="2874779" cy="875310"/>
          </a:xfrm>
        </p:spPr>
        <p:txBody>
          <a:bodyPr anchor="t">
            <a:normAutofit/>
          </a:bodyPr>
          <a:lstStyle/>
          <a:p>
            <a:r>
              <a:rPr lang="da-DK" dirty="0"/>
              <a:t>Agenda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26127CC-3274-43FF-A2E5-3EAB915865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73884" y="2113438"/>
            <a:ext cx="3094356" cy="21994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600" dirty="0"/>
              <a:t>Kort introduktion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600" dirty="0"/>
              <a:t>Kommissorie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600" dirty="0"/>
              <a:t>Konklusioner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600" dirty="0"/>
              <a:t>Spørgsmål</a:t>
            </a:r>
          </a:p>
          <a:p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5F624-C8D9-4C72-AE9F-902A63A298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3AA811B-2EBD-4900-905E-5BE206449611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pic>
        <p:nvPicPr>
          <p:cNvPr id="4" name="Billede 3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341BC5C3-D4EC-4D23-AE18-6079E12C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178" y="997358"/>
            <a:ext cx="3416456" cy="4863283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7259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97799"/>
            <a:ext cx="10031999" cy="748331"/>
          </a:xfrm>
        </p:spPr>
        <p:txBody>
          <a:bodyPr/>
          <a:lstStyle/>
          <a:p>
            <a:r>
              <a:rPr lang="da-DK" dirty="0"/>
              <a:t>Introduktion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588609"/>
            <a:ext cx="10031999" cy="2699209"/>
          </a:xfrm>
        </p:spPr>
        <p:txBody>
          <a:bodyPr/>
          <a:lstStyle/>
          <a:p>
            <a:r>
              <a:rPr lang="da-DK" sz="2400" b="0" i="0" u="none" strike="noStrike" baseline="0" dirty="0">
                <a:solidFill>
                  <a:srgbClr val="000000"/>
                </a:solidFill>
              </a:rPr>
              <a:t>Nedsat arbejdsgruppe under Folkeoplysningsudvalget, som i perioden juni 2022 – ultimo juni 2023 undersøgte muligheder for at støtte udviklingen af fritidsaktiviteter for borgere med langvarig fysisk, mental, intellektuel, eller sansemæssig funktionsnedsættelse. </a:t>
            </a:r>
          </a:p>
          <a:p>
            <a:pPr lvl="1"/>
            <a:r>
              <a:rPr lang="da-DK" b="0" dirty="0">
                <a:solidFill>
                  <a:srgbClr val="000000"/>
                </a:solidFill>
              </a:rPr>
              <a:t>G</a:t>
            </a:r>
            <a:r>
              <a:rPr lang="da-DK" b="0" i="0" u="none" strike="noStrike" baseline="0" dirty="0">
                <a:solidFill>
                  <a:srgbClr val="000000"/>
                </a:solidFill>
              </a:rPr>
              <a:t>ennem forskellige tiltag og indsatser, herunder understøtte foreningerne i at kunne tiltrække og fastholde borgere med et handicap i fritidsaktiviteter i overensstemmelse med Furesø Kommunes Handicappolitik fra januar 2014.</a:t>
            </a:r>
          </a:p>
          <a:p>
            <a:pPr lvl="1"/>
            <a:endParaRPr lang="da-DK" sz="1000" b="0" dirty="0">
              <a:solidFill>
                <a:srgbClr val="000000"/>
              </a:solidFill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</a:rPr>
              <a:t>To adskilte hovedproblematikker i forhold til deltagelse i foreningslivet</a:t>
            </a:r>
          </a:p>
          <a:p>
            <a:pPr marL="708948" lvl="1" indent="-457200">
              <a:buFont typeface="+mj-lt"/>
              <a:buAutoNum type="arabicParenR"/>
            </a:pPr>
            <a:r>
              <a:rPr lang="da-DK" b="0" i="0" u="none" strike="noStrike" baseline="0" dirty="0">
                <a:solidFill>
                  <a:srgbClr val="000000"/>
                </a:solidFill>
              </a:rPr>
              <a:t>Borgere med fysiske handicaps har udfordringer med tilgængelighed bl.a. ift. lokaler og materiel</a:t>
            </a:r>
          </a:p>
          <a:p>
            <a:pPr marL="708948" lvl="1" indent="-457200">
              <a:buFont typeface="+mj-lt"/>
              <a:buAutoNum type="arabicParenR"/>
            </a:pPr>
            <a:r>
              <a:rPr lang="da-DK" b="0" i="0" u="none" strike="noStrike" baseline="0" dirty="0">
                <a:solidFill>
                  <a:srgbClr val="000000"/>
                </a:solidFill>
              </a:rPr>
              <a:t>Borgerne med udviklingsforstyrrelser har udfordringer med instruktion/instruktører</a:t>
            </a:r>
            <a:endParaRPr lang="da-DK" sz="1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2966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50045"/>
            <a:ext cx="10031999" cy="748331"/>
          </a:xfrm>
        </p:spPr>
        <p:txBody>
          <a:bodyPr/>
          <a:lstStyle/>
          <a:p>
            <a:r>
              <a:rPr lang="da-DK" dirty="0"/>
              <a:t>Introduktion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6661"/>
            <a:ext cx="10031999" cy="5011294"/>
          </a:xfrm>
        </p:spPr>
        <p:txBody>
          <a:bodyPr/>
          <a:lstStyle/>
          <a:p>
            <a:pPr marL="0" indent="0">
              <a:buNone/>
            </a:pPr>
            <a:endParaRPr lang="da-DK" b="0" dirty="0">
              <a:solidFill>
                <a:srgbClr val="000000"/>
              </a:solidFill>
            </a:endParaRPr>
          </a:p>
          <a:p>
            <a:r>
              <a:rPr lang="da-DK" b="0" dirty="0">
                <a:solidFill>
                  <a:srgbClr val="000000"/>
                </a:solidFill>
              </a:rPr>
              <a:t>Fundament: A</a:t>
            </a:r>
            <a:r>
              <a:rPr lang="da-DK" sz="2400" b="0" i="0" u="none" strike="noStrike" baseline="0" dirty="0">
                <a:solidFill>
                  <a:srgbClr val="000000"/>
                </a:solidFill>
              </a:rPr>
              <a:t>frapportering på det politiske arbejdsprogram ’Fælles Fremgang for Furesø’ punkt 4.2 ”Gode forhold for og samarbejde med frivillige”, som fra 2018 skulle danne grundlag for byrådets arbejde og prioriteringer. </a:t>
            </a:r>
          </a:p>
          <a:p>
            <a:pPr marL="0" indent="0">
              <a:buNone/>
            </a:pPr>
            <a:endParaRPr lang="da-DK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</a:rPr>
              <a:t>Et kommissorie dannede udgangspunktet for arbejdsgruppens arbejde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6381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99258"/>
            <a:ext cx="10031999" cy="3472405"/>
          </a:xfrm>
        </p:spPr>
        <p:txBody>
          <a:bodyPr/>
          <a:lstStyle/>
          <a:p>
            <a:pPr algn="ctr"/>
            <a:r>
              <a:rPr lang="da-DK" dirty="0"/>
              <a:t>Hvordan sikrer vi et incitament blandt foreninger i Furesø til at arbejde med aktiviteter for borgere med en varig funktionsnedsættelse?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9171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748331"/>
          </a:xfrm>
        </p:spPr>
        <p:txBody>
          <a:bodyPr/>
          <a:lstStyle/>
          <a:p>
            <a:r>
              <a:rPr lang="da-DK" dirty="0"/>
              <a:t>Kommissorie 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493134"/>
            <a:ext cx="10031999" cy="4815069"/>
          </a:xfrm>
        </p:spPr>
        <p:txBody>
          <a:bodyPr/>
          <a:lstStyle/>
          <a:p>
            <a:r>
              <a:rPr lang="da-DK" sz="2400" b="0" i="0" u="none" strike="noStrike" baseline="0" dirty="0">
                <a:solidFill>
                  <a:srgbClr val="000000"/>
                </a:solidFill>
              </a:rPr>
              <a:t>Kommissoriet blev godkendt af Folkeoplysningsudvalget den 13. september 2022 og bestod af i alt fem overordnede punkter: </a:t>
            </a:r>
          </a:p>
          <a:p>
            <a:pPr marL="0" indent="0">
              <a:buNone/>
            </a:pPr>
            <a:endParaRPr lang="da-DK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I. 	At afdække hvilke foreninger, der har igangværende aktiviteter for 	personer med varig funktionsnedsættelse:</a:t>
            </a:r>
          </a:p>
          <a:p>
            <a:pPr marL="0" indent="0">
              <a:buNone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II. 	At undersøge mulighederne for at støtte foreningssamarbejdet ved fx at 	lave fælles kurser (bl.a. målgruppeforståelse) og erfaringsgrupper for 	alle interesserede foreninger.</a:t>
            </a:r>
          </a:p>
          <a:p>
            <a:pPr marL="0" indent="0">
              <a:buNone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III. 	At beskrive muligheder for optimering af formidling om alle relevante 	tilbud og rekruttering.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072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01935"/>
            <a:ext cx="10031999" cy="748331"/>
          </a:xfrm>
        </p:spPr>
        <p:txBody>
          <a:bodyPr/>
          <a:lstStyle/>
          <a:p>
            <a:r>
              <a:rPr lang="da-DK" dirty="0"/>
              <a:t>Kommissorie II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608880"/>
            <a:ext cx="10031999" cy="4282633"/>
          </a:xfrm>
        </p:spPr>
        <p:txBody>
          <a:bodyPr/>
          <a:lstStyle/>
          <a:p>
            <a:pPr marL="0" indent="0">
              <a:buNone/>
            </a:pPr>
            <a:r>
              <a:rPr lang="da-DK" sz="2400" b="0" i="0" u="none" strike="noStrike" baseline="0" dirty="0">
                <a:solidFill>
                  <a:srgbClr val="000000"/>
                </a:solidFill>
              </a:rPr>
              <a:t>IV. 	At kortlægge eksterne puljer eller fonde, som kan søges i forbindelse 	med aktiviteter for borgere med fysisk eller psykisk 	funktionsnedsættelse, eksempelvis for at dække behov og 	omkostninger i relation til aktiviteter (kørselsordning, ledsagerordning, 	fysiske 	faciliteter og udstyr). </a:t>
            </a:r>
            <a:br>
              <a:rPr lang="da-DK" sz="2400" b="0" i="0" u="none" strike="noStrike" baseline="0" dirty="0">
                <a:solidFill>
                  <a:srgbClr val="000000"/>
                </a:solidFill>
              </a:rPr>
            </a:br>
            <a:endParaRPr lang="da-DK" sz="2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b="0" dirty="0">
                <a:solidFill>
                  <a:srgbClr val="000000"/>
                </a:solidFill>
              </a:rPr>
              <a:t>V. 	</a:t>
            </a:r>
            <a:r>
              <a:rPr lang="da-DK" sz="2400" b="0" i="0" u="none" strike="noStrike" baseline="0" dirty="0">
                <a:solidFill>
                  <a:srgbClr val="000000"/>
                </a:solidFill>
              </a:rPr>
              <a:t>At undersøge behovet for at retningslinjerne for lokalefordelingen 	revideres for at fremme aktiviteter til personer med varig 	funktionsnedsættelse.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9735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8AD8E-7B57-4309-85C1-426DB09D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661" y="2239297"/>
            <a:ext cx="7936677" cy="1189703"/>
          </a:xfrm>
        </p:spPr>
        <p:txBody>
          <a:bodyPr/>
          <a:lstStyle/>
          <a:p>
            <a:r>
              <a:rPr lang="da-DK" dirty="0"/>
              <a:t>Hvad endte det så med?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22035C-B289-4FB0-9339-93E73F7D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068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8F2A4-B0D0-ADAA-0872-113F9212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617231"/>
            <a:ext cx="10714602" cy="99404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/>
              <a:t>Fremadrettede handlingsmuligheder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4CC9D0-0B7C-4935-2789-BECE4E3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688608"/>
            <a:ext cx="9424450" cy="3480781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da-DK" sz="2000" b="0" dirty="0"/>
              <a:t>Til alle kommissoriets punkter blev der udarbejdet en eller flere fremadrettede  handlingsmuligheder. Det var konkrete forslag fra arbejdsgruppen til, hvordan vi fremadrettet kan arbejde med området. </a:t>
            </a:r>
          </a:p>
          <a:p>
            <a:pPr>
              <a:lnSpc>
                <a:spcPct val="95000"/>
              </a:lnSpc>
            </a:pPr>
            <a:r>
              <a:rPr lang="da-DK" sz="2000" b="0" dirty="0"/>
              <a:t>Alle initiativer var anbefalinger og blev drøftet i Folkeoplysningsudvalget den 13. september 2023. </a:t>
            </a:r>
          </a:p>
          <a:p>
            <a:pPr>
              <a:lnSpc>
                <a:spcPct val="95000"/>
              </a:lnSpc>
            </a:pPr>
            <a:r>
              <a:rPr lang="da-DK" sz="2000" b="0" dirty="0"/>
              <a:t>Arbejdsgruppen har i deres arbejde med kommissoriet hørt og inddraget en række relevante interessenter, herunder repræsentant for aftenskolerne, kulturområdet, Specialsport.dk, Furesø Fritidsvejledning samt Center for Børn og Voksne.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E05C-E034-4681-A6F4-C8F729D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99" y="6407955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27989213"/>
      </p:ext>
    </p:extLst>
  </p:cSld>
  <p:clrMapOvr>
    <a:masterClrMapping/>
  </p:clrMapOvr>
</p:sld>
</file>

<file path=ppt/theme/theme1.xml><?xml version="1.0" encoding="utf-8"?>
<a:theme xmlns:a="http://schemas.openxmlformats.org/drawingml/2006/main" name="Furesø Kommune">
  <a:themeElements>
    <a:clrScheme name="Furesø Kommune Rød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D73B4C"/>
      </a:accent1>
      <a:accent2>
        <a:srgbClr val="A72877"/>
      </a:accent2>
      <a:accent3>
        <a:srgbClr val="FFC076"/>
      </a:accent3>
      <a:accent4>
        <a:srgbClr val="87B2DF"/>
      </a:accent4>
      <a:accent5>
        <a:srgbClr val="5CC492"/>
      </a:accent5>
      <a:accent6>
        <a:srgbClr val="3F7287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F7287"/>
        </a:solidFill>
        <a:ln>
          <a:solidFill>
            <a:srgbClr val="3F7287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3F728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B32A1AD-9B90-4719-AE89-A4D31A28E73E}" vid="{071A415C-2378-45EC-9A83-548DE88CA857}"/>
    </a:ext>
  </a:extLst>
</a:theme>
</file>

<file path=ppt/theme/theme2.xml><?xml version="1.0" encoding="utf-8"?>
<a:theme xmlns:a="http://schemas.openxmlformats.org/drawingml/2006/main" name="Office-tema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TemplateConfiguration><![CDATA[{"elementsMetadata":[{"type":"shape","id":"d876ff3b-4ca7-4151-802a-cb924dcfe500","elementConfiguration":{"width":"33.87 cm","type":"image","disableUpdates":false}}],"transformationConfigurations":[{"language":"{{DocumentLanguage}}","disableUpdates":false,"type":"proofingLanguage"},{"colorTheme":"{{Form.Farver_PP.ThemeColorRef.ColorTheme}}","disableUpdates":false,"originalColorThemeXml":"<a:clrScheme name=\"Furesø Kommune Blå\" xmlns:a=\"http://schemas.openxmlformats.org/drawingml/2006/main\"><a:dk1><a:sysClr val=\"windowText\" lastClr=\"000000\" /></a:dk1><a:lt1><a:sysClr val=\"window\" lastClr=\"FFFFFF\" /></a:lt1><a:dk2><a:srgbClr val=\"19324C\" /></a:dk2><a:lt2><a:srgbClr val=\"FEF2E2\" /></a:lt2><a:accent1><a:srgbClr val=\"87B2DF\" /></a:accent1><a:accent2><a:srgbClr val=\"FFC076\" /></a:accent2><a:accent3><a:srgbClr val=\"D73B4C\" /></a:accent3><a:accent4><a:srgbClr val=\"5CC492\" /></a:accent4><a:accent5><a:srgbClr val=\"A72877\" /></a:accent5><a:accent6><a:srgbClr val=\"3F7287\" /></a:accent6><a:hlink><a:srgbClr val=\"0563C1\" /></a:hlink><a:folHlink><a:srgbClr val=\"954F72\" /></a:folHlink></a:clrScheme>","type":"colorTheme"}],"templateName":"Furesø Kommune","templateDescription":"PowerPoint Skabelon","enableDocumentContentUpdater":true,"version":"2.0"}]]></Templafy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FormConfiguration><![CDATA[{"formFields":[{"distinct":true,"hideIfNoUserInteractionRequired":false,"required":true,"defaultValue":"1","autoSelectFirstOption":false,"helpTexts":{"prefix":"","postfix":"Vælg det ønskede farvetema"},"spacing":{},"shareValue":false,"type":"dropDown","dataSourceName":"PPFarver","dataSourceFieldName":"Color","name":"Farver_PP","label":"Vælg farvetema"}],"formDataEntries":[{"name":"Farver_PP","value":"7NbUscHiQeTW7GifWYeezG7WwuFu/Xe12A+R6lewE2g="}]}]]></TemplafyFormConfiguration>
</file>

<file path=customXml/item15.xml><?xml version="1.0" encoding="utf-8"?>
<TemplafySlideTemplateConfiguration><![CDATA[{"slideVersion":1,"isValidatorEnabled":false,"isLocked":false,"elementsMetadata":[{"type":"shape","elementConfiguration":{"width":"33.87 cm","type":"image","disableUpdates":false}}],"slideId":"638040126166478912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18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22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8040126166435353","enableDocumentContentUpdater":false,"version":"2.0"}]]></TemplafySlideTemplateConfiguration>
</file>

<file path=customXml/item28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8040126166514625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FDFD4066-EAFB-4F66-ACB8-2FCBCED7A7BD}">
  <ds:schemaRefs/>
</ds:datastoreItem>
</file>

<file path=customXml/itemProps10.xml><?xml version="1.0" encoding="utf-8"?>
<ds:datastoreItem xmlns:ds="http://schemas.openxmlformats.org/officeDocument/2006/customXml" ds:itemID="{7CA1C9AE-C174-4A53-94E2-733FCE39B899}">
  <ds:schemaRefs/>
</ds:datastoreItem>
</file>

<file path=customXml/itemProps11.xml><?xml version="1.0" encoding="utf-8"?>
<ds:datastoreItem xmlns:ds="http://schemas.openxmlformats.org/officeDocument/2006/customXml" ds:itemID="{1C14A169-E734-4B36-A843-EB114D9D2348}">
  <ds:schemaRefs/>
</ds:datastoreItem>
</file>

<file path=customXml/itemProps12.xml><?xml version="1.0" encoding="utf-8"?>
<ds:datastoreItem xmlns:ds="http://schemas.openxmlformats.org/officeDocument/2006/customXml" ds:itemID="{088AE0B5-3415-4805-9CFC-0C441ED33D18}">
  <ds:schemaRefs/>
</ds:datastoreItem>
</file>

<file path=customXml/itemProps13.xml><?xml version="1.0" encoding="utf-8"?>
<ds:datastoreItem xmlns:ds="http://schemas.openxmlformats.org/officeDocument/2006/customXml" ds:itemID="{5C50D515-A73C-4C87-BF58-62AD36F10CFD}">
  <ds:schemaRefs/>
</ds:datastoreItem>
</file>

<file path=customXml/itemProps14.xml><?xml version="1.0" encoding="utf-8"?>
<ds:datastoreItem xmlns:ds="http://schemas.openxmlformats.org/officeDocument/2006/customXml" ds:itemID="{63112FE1-F1B8-4F8F-970E-EC18B2D4824E}">
  <ds:schemaRefs/>
</ds:datastoreItem>
</file>

<file path=customXml/itemProps15.xml><?xml version="1.0" encoding="utf-8"?>
<ds:datastoreItem xmlns:ds="http://schemas.openxmlformats.org/officeDocument/2006/customXml" ds:itemID="{CA53E8DB-D3E2-4E30-8EF6-521F0E029DD6}">
  <ds:schemaRefs/>
</ds:datastoreItem>
</file>

<file path=customXml/itemProps16.xml><?xml version="1.0" encoding="utf-8"?>
<ds:datastoreItem xmlns:ds="http://schemas.openxmlformats.org/officeDocument/2006/customXml" ds:itemID="{7135F609-3950-43A3-BAAB-8369754CF995}">
  <ds:schemaRefs/>
</ds:datastoreItem>
</file>

<file path=customXml/itemProps17.xml><?xml version="1.0" encoding="utf-8"?>
<ds:datastoreItem xmlns:ds="http://schemas.openxmlformats.org/officeDocument/2006/customXml" ds:itemID="{5BE5C5C2-2F97-43C3-B3F3-52B84EDCE127}">
  <ds:schemaRefs/>
</ds:datastoreItem>
</file>

<file path=customXml/itemProps18.xml><?xml version="1.0" encoding="utf-8"?>
<ds:datastoreItem xmlns:ds="http://schemas.openxmlformats.org/officeDocument/2006/customXml" ds:itemID="{4DF4844F-3512-4505-B63A-2496D1A0EE40}">
  <ds:schemaRefs/>
</ds:datastoreItem>
</file>

<file path=customXml/itemProps19.xml><?xml version="1.0" encoding="utf-8"?>
<ds:datastoreItem xmlns:ds="http://schemas.openxmlformats.org/officeDocument/2006/customXml" ds:itemID="{8446B3DD-3C2E-403E-9840-ABFDAFC13496}">
  <ds:schemaRefs/>
</ds:datastoreItem>
</file>

<file path=customXml/itemProps2.xml><?xml version="1.0" encoding="utf-8"?>
<ds:datastoreItem xmlns:ds="http://schemas.openxmlformats.org/officeDocument/2006/customXml" ds:itemID="{13D63147-4A22-49C1-8B23-C880A3E67312}">
  <ds:schemaRefs/>
</ds:datastoreItem>
</file>

<file path=customXml/itemProps20.xml><?xml version="1.0" encoding="utf-8"?>
<ds:datastoreItem xmlns:ds="http://schemas.openxmlformats.org/officeDocument/2006/customXml" ds:itemID="{9B268ACD-2CB1-47DA-9D54-C00FEA067548}">
  <ds:schemaRefs/>
</ds:datastoreItem>
</file>

<file path=customXml/itemProps21.xml><?xml version="1.0" encoding="utf-8"?>
<ds:datastoreItem xmlns:ds="http://schemas.openxmlformats.org/officeDocument/2006/customXml" ds:itemID="{5EB4098B-60AA-4456-ABDB-75EC82C65F33}">
  <ds:schemaRefs/>
</ds:datastoreItem>
</file>

<file path=customXml/itemProps22.xml><?xml version="1.0" encoding="utf-8"?>
<ds:datastoreItem xmlns:ds="http://schemas.openxmlformats.org/officeDocument/2006/customXml" ds:itemID="{2E9F4FCB-74ED-4E1D-991D-6BF0781D271B}">
  <ds:schemaRefs/>
</ds:datastoreItem>
</file>

<file path=customXml/itemProps23.xml><?xml version="1.0" encoding="utf-8"?>
<ds:datastoreItem xmlns:ds="http://schemas.openxmlformats.org/officeDocument/2006/customXml" ds:itemID="{AFB31DEA-993E-4B6E-A8EA-C58B725AF15B}">
  <ds:schemaRefs/>
</ds:datastoreItem>
</file>

<file path=customXml/itemProps24.xml><?xml version="1.0" encoding="utf-8"?>
<ds:datastoreItem xmlns:ds="http://schemas.openxmlformats.org/officeDocument/2006/customXml" ds:itemID="{CEE290B2-A60A-4FC5-9807-9F041DD79149}">
  <ds:schemaRefs/>
</ds:datastoreItem>
</file>

<file path=customXml/itemProps25.xml><?xml version="1.0" encoding="utf-8"?>
<ds:datastoreItem xmlns:ds="http://schemas.openxmlformats.org/officeDocument/2006/customXml" ds:itemID="{2C57A33C-C743-4101-81BA-9C8512047837}">
  <ds:schemaRefs/>
</ds:datastoreItem>
</file>

<file path=customXml/itemProps26.xml><?xml version="1.0" encoding="utf-8"?>
<ds:datastoreItem xmlns:ds="http://schemas.openxmlformats.org/officeDocument/2006/customXml" ds:itemID="{B23F1352-4E90-4E23-AFD6-70F551C96461}">
  <ds:schemaRefs/>
</ds:datastoreItem>
</file>

<file path=customXml/itemProps27.xml><?xml version="1.0" encoding="utf-8"?>
<ds:datastoreItem xmlns:ds="http://schemas.openxmlformats.org/officeDocument/2006/customXml" ds:itemID="{4B55D861-6383-4706-BD62-D2C09A98E051}">
  <ds:schemaRefs/>
</ds:datastoreItem>
</file>

<file path=customXml/itemProps28.xml><?xml version="1.0" encoding="utf-8"?>
<ds:datastoreItem xmlns:ds="http://schemas.openxmlformats.org/officeDocument/2006/customXml" ds:itemID="{993067CF-B8A6-4ED0-AFE7-741858B91C88}">
  <ds:schemaRefs/>
</ds:datastoreItem>
</file>

<file path=customXml/itemProps3.xml><?xml version="1.0" encoding="utf-8"?>
<ds:datastoreItem xmlns:ds="http://schemas.openxmlformats.org/officeDocument/2006/customXml" ds:itemID="{839E9F17-180B-460B-BB86-6C6528DA8A26}">
  <ds:schemaRefs/>
</ds:datastoreItem>
</file>

<file path=customXml/itemProps4.xml><?xml version="1.0" encoding="utf-8"?>
<ds:datastoreItem xmlns:ds="http://schemas.openxmlformats.org/officeDocument/2006/customXml" ds:itemID="{BF8A542A-E3DF-4326-8EA6-C5B73E3F2046}">
  <ds:schemaRefs/>
</ds:datastoreItem>
</file>

<file path=customXml/itemProps5.xml><?xml version="1.0" encoding="utf-8"?>
<ds:datastoreItem xmlns:ds="http://schemas.openxmlformats.org/officeDocument/2006/customXml" ds:itemID="{7FCA5850-2A08-4D99-ABEA-75466C1F0D71}">
  <ds:schemaRefs/>
</ds:datastoreItem>
</file>

<file path=customXml/itemProps6.xml><?xml version="1.0" encoding="utf-8"?>
<ds:datastoreItem xmlns:ds="http://schemas.openxmlformats.org/officeDocument/2006/customXml" ds:itemID="{792A95FF-F9E9-4B47-B7B7-F7F00F87BF57}">
  <ds:schemaRefs/>
</ds:datastoreItem>
</file>

<file path=customXml/itemProps7.xml><?xml version="1.0" encoding="utf-8"?>
<ds:datastoreItem xmlns:ds="http://schemas.openxmlformats.org/officeDocument/2006/customXml" ds:itemID="{B09314D9-2BE0-40F5-8AEC-EEEC2D41461F}">
  <ds:schemaRefs/>
</ds:datastoreItem>
</file>

<file path=customXml/itemProps8.xml><?xml version="1.0" encoding="utf-8"?>
<ds:datastoreItem xmlns:ds="http://schemas.openxmlformats.org/officeDocument/2006/customXml" ds:itemID="{5F81B482-DBA6-4341-BB57-08750D4D91AC}">
  <ds:schemaRefs/>
</ds:datastoreItem>
</file>

<file path=customXml/itemProps9.xml><?xml version="1.0" encoding="utf-8"?>
<ds:datastoreItem xmlns:ds="http://schemas.openxmlformats.org/officeDocument/2006/customXml" ds:itemID="{7FC55DF6-AC4C-439B-9D59-BC0D27F2D28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1044</Words>
  <Application>Microsoft Office PowerPoint</Application>
  <PresentationFormat>Widescreen</PresentationFormat>
  <Paragraphs>105</Paragraphs>
  <Slides>15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Montserrat SemiBold</vt:lpstr>
      <vt:lpstr>Montserrat ExtraBold</vt:lpstr>
      <vt:lpstr>Wingdings</vt:lpstr>
      <vt:lpstr>Assistant</vt:lpstr>
      <vt:lpstr>Furesø Kommune</vt:lpstr>
      <vt:lpstr>Fremme af aktiviteter for borgere med en varig funktions-nedsættelse i Furesø Kommune</vt:lpstr>
      <vt:lpstr>Agenda</vt:lpstr>
      <vt:lpstr>Introduktion</vt:lpstr>
      <vt:lpstr>Introduktion</vt:lpstr>
      <vt:lpstr>Hvordan sikrer vi et incitament blandt foreninger i Furesø til at arbejde med aktiviteter for borgere med en varig funktionsnedsættelse?</vt:lpstr>
      <vt:lpstr>Kommissorie I</vt:lpstr>
      <vt:lpstr>Kommissorie II</vt:lpstr>
      <vt:lpstr>Hvad endte det så med? </vt:lpstr>
      <vt:lpstr>Fremadrettede handlingsmuligheder</vt:lpstr>
      <vt:lpstr>Opdatering af foreningsregister</vt:lpstr>
      <vt:lpstr>Foreningssamarbejde</vt:lpstr>
      <vt:lpstr>Formidling af relevante tilbud</vt:lpstr>
      <vt:lpstr>Tilskud og puljer/fonde</vt:lpstr>
      <vt:lpstr>Retningslinjer for lokalefordeling</vt:lpstr>
      <vt:lpstr>Spørgsmål?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2023-12-04T08:34:03Z</dcterms:created>
  <dcterms:modified xsi:type="dcterms:W3CDTF">2024-09-04T10:10:23Z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imeStamp">
    <vt:lpwstr>2022-11-14T08:50:16</vt:lpwstr>
  </property>
  <property fmtid="{D5CDD505-2E9C-101B-9397-08002B2CF9AE}" pid="4" name="TemplafyTenantId">
    <vt:lpwstr>furesoe</vt:lpwstr>
  </property>
  <property fmtid="{D5CDD505-2E9C-101B-9397-08002B2CF9AE}" pid="5" name="TemplafyTemplateId">
    <vt:lpwstr>637795713362575714</vt:lpwstr>
  </property>
  <property fmtid="{D5CDD505-2E9C-101B-9397-08002B2CF9AE}" pid="6" name="TemplafyUserProfileId">
    <vt:lpwstr>638035153469816483</vt:lpwstr>
  </property>
  <property fmtid="{D5CDD505-2E9C-101B-9397-08002B2CF9AE}" pid="7" name="TemplafyLanguageCode">
    <vt:lpwstr>da-DK</vt:lpwstr>
  </property>
  <property fmtid="{D5CDD505-2E9C-101B-9397-08002B2CF9AE}" pid="8" name="TemplafyFromBlank">
    <vt:bool>false</vt:bool>
  </property>
  <property fmtid="{D5CDD505-2E9C-101B-9397-08002B2CF9AE}" pid="9" name="AcadreDocumentId">
    <vt:i4>3237274</vt:i4>
  </property>
  <property fmtid="{D5CDD505-2E9C-101B-9397-08002B2CF9AE}" pid="10" name="AcadreCaseId">
    <vt:i4>441582</vt:i4>
  </property>
</Properties>
</file>